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autoCompressPictures="0">
  <p:sldMasterIdLst>
    <p:sldMasterId id="2147483672" r:id="rId1"/>
  </p:sldMasterIdLst>
  <p:sldIdLst>
    <p:sldId id="256" r:id="rId2"/>
    <p:sldId id="280" r:id="rId3"/>
    <p:sldId id="257" r:id="rId4"/>
    <p:sldId id="273" r:id="rId5"/>
    <p:sldId id="291" r:id="rId6"/>
    <p:sldId id="296" r:id="rId7"/>
    <p:sldId id="292" r:id="rId8"/>
    <p:sldId id="293" r:id="rId9"/>
    <p:sldId id="294" r:id="rId10"/>
    <p:sldId id="295" r:id="rId11"/>
    <p:sldId id="258" r:id="rId12"/>
    <p:sldId id="272" r:id="rId13"/>
    <p:sldId id="271" r:id="rId14"/>
    <p:sldId id="274" r:id="rId15"/>
    <p:sldId id="269" r:id="rId16"/>
    <p:sldId id="275" r:id="rId17"/>
    <p:sldId id="290" r:id="rId18"/>
    <p:sldId id="297" r:id="rId19"/>
    <p:sldId id="270" r:id="rId20"/>
    <p:sldId id="263" r:id="rId21"/>
    <p:sldId id="264" r:id="rId22"/>
    <p:sldId id="259" r:id="rId23"/>
    <p:sldId id="279" r:id="rId24"/>
    <p:sldId id="260" r:id="rId25"/>
    <p:sldId id="261" r:id="rId26"/>
    <p:sldId id="262" r:id="rId27"/>
    <p:sldId id="267" r:id="rId28"/>
    <p:sldId id="299" r:id="rId29"/>
    <p:sldId id="277" r:id="rId30"/>
    <p:sldId id="265" r:id="rId31"/>
    <p:sldId id="298" r:id="rId32"/>
    <p:sldId id="266" r:id="rId33"/>
  </p:sldIdLst>
  <p:sldSz cx="9144000" cy="6858000" type="screen4x3"/>
  <p:notesSz cx="6858000" cy="9144000"/>
  <p:custDataLst>
    <p:tags r:id="rId34"/>
  </p:custData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6600"/>
    <a:srgbClr val="99FF66"/>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103" d="100"/>
          <a:sy n="103" d="100"/>
        </p:scale>
        <p:origin x="1170"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gs" Target="tags/tag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33AD0879-AEA2-994E-83FA-FC32E6316959}" type="datetimeFigureOut">
              <a:rPr lang="en-US" smtClean="0"/>
              <a:t>3/2/2016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DD34BC2-DA43-5142-83FC-F1A4DA922EF9}" type="slidenum">
              <a:rPr lang="en-US" smtClean="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3AD0879-AEA2-994E-83FA-FC32E6316959}" type="datetimeFigureOut">
              <a:rPr lang="en-US" smtClean="0"/>
              <a:t>3/2/2016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DD34BC2-DA43-5142-83FC-F1A4DA922EF9}" type="slidenum">
              <a:rPr lang="en-US" smtClean="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3AD0879-AEA2-994E-83FA-FC32E6316959}" type="datetimeFigureOut">
              <a:rPr lang="en-US" smtClean="0"/>
              <a:t>3/2/2016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DD34BC2-DA43-5142-83FC-F1A4DA922EF9}" type="slidenum">
              <a:rPr lang="en-US" smtClean="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3AD0879-AEA2-994E-83FA-FC32E6316959}" type="datetimeFigureOut">
              <a:rPr lang="en-US" smtClean="0"/>
              <a:t>3/2/2016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DD34BC2-DA43-5142-83FC-F1A4DA922EF9}" type="slidenum">
              <a:rPr lang="en-US" smtClean="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3AD0879-AEA2-994E-83FA-FC32E6316959}" type="datetimeFigureOut">
              <a:rPr lang="en-US" smtClean="0"/>
              <a:t>3/2/2016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DD34BC2-DA43-5142-83FC-F1A4DA922EF9}" type="slidenum">
              <a:rPr lang="en-US" smtClean="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33AD0879-AEA2-994E-83FA-FC32E6316959}" type="datetimeFigureOut">
              <a:rPr lang="en-US" smtClean="0"/>
              <a:t>3/2/2016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DD34BC2-DA43-5142-83FC-F1A4DA922EF9}" type="slidenum">
              <a:rPr lang="en-US" smtClean="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3AD0879-AEA2-994E-83FA-FC32E6316959}" type="datetimeFigureOut">
              <a:rPr lang="en-US" smtClean="0"/>
              <a:t>3/2/2016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DD34BC2-DA43-5142-83FC-F1A4DA922EF9}" type="slidenum">
              <a:rPr lang="en-US" smtClean="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3AD0879-AEA2-994E-83FA-FC32E6316959}" type="datetimeFigureOut">
              <a:rPr lang="en-US" smtClean="0"/>
              <a:t>3/2/2016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DD34BC2-DA43-5142-83FC-F1A4DA922EF9}" type="slidenum">
              <a:rPr lang="en-US" smtClean="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3AD0879-AEA2-994E-83FA-FC32E6316959}" type="datetimeFigureOut">
              <a:rPr lang="en-US" smtClean="0"/>
              <a:t>3/2/2016</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8DD34BC2-DA43-5142-83FC-F1A4DA922EF9}" type="slidenum">
              <a:rPr lang="en-US" smtClean="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en-US" smtClean="0"/>
              <a:t>Click to edit Master title style</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3AD0879-AEA2-994E-83FA-FC32E6316959}" type="datetimeFigureOut">
              <a:rPr lang="en-US" smtClean="0"/>
              <a:t>3/2/2016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DD34BC2-DA43-5142-83FC-F1A4DA922EF9}" type="slidenum">
              <a:rPr lang="en-US" smtClean="0"/>
              <a:t>‹#›</a:t>
            </a:fld>
            <a:endParaRPr lang="en-US" dirty="0"/>
          </a:p>
        </p:txBody>
      </p:sp>
      <p:sp>
        <p:nvSpPr>
          <p:cNvPr id="9" name="Content Placeholder 8"/>
          <p:cNvSpPr>
            <a:spLocks noGrp="1"/>
          </p:cNvSpPr>
          <p:nvPr>
            <p:ph sz="quarter" idx="13"/>
          </p:nvPr>
        </p:nvSpPr>
        <p:spPr>
          <a:xfrm>
            <a:off x="304800" y="381000"/>
            <a:ext cx="7772400" cy="494284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en-US" smtClean="0"/>
              <a:t>Click to edit Master title style</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Drag picture to placeholder or click icon to add</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Date Placeholder 7"/>
          <p:cNvSpPr>
            <a:spLocks noGrp="1"/>
          </p:cNvSpPr>
          <p:nvPr>
            <p:ph type="dt" sz="half" idx="10"/>
          </p:nvPr>
        </p:nvSpPr>
        <p:spPr/>
        <p:txBody>
          <a:bodyPr/>
          <a:lstStyle/>
          <a:p>
            <a:fld id="{33AD0879-AEA2-994E-83FA-FC32E6316959}" type="datetimeFigureOut">
              <a:rPr lang="en-US" smtClean="0"/>
              <a:t>3/2/2016</a:t>
            </a:fld>
            <a:endParaRPr lang="en-US" dirty="0"/>
          </a:p>
        </p:txBody>
      </p:sp>
      <p:sp>
        <p:nvSpPr>
          <p:cNvPr id="9" name="Slide Number Placeholder 8"/>
          <p:cNvSpPr>
            <a:spLocks noGrp="1"/>
          </p:cNvSpPr>
          <p:nvPr>
            <p:ph type="sldNum" sz="quarter" idx="11"/>
          </p:nvPr>
        </p:nvSpPr>
        <p:spPr/>
        <p:txBody>
          <a:bodyPr/>
          <a:lstStyle/>
          <a:p>
            <a:fld id="{8DD34BC2-DA43-5142-83FC-F1A4DA922EF9}" type="slidenum">
              <a:rPr lang="en-US" smtClean="0"/>
              <a:t>‹#›</a:t>
            </a:fld>
            <a:endParaRPr lang="en-US" dirty="0"/>
          </a:p>
        </p:txBody>
      </p:sp>
      <p:sp>
        <p:nvSpPr>
          <p:cNvPr id="10" name="Footer Placeholder 9"/>
          <p:cNvSpPr>
            <a:spLocks noGrp="1"/>
          </p:cNvSpPr>
          <p:nvPr>
            <p:ph type="ftr" sz="quarter" idx="12"/>
          </p:nvPr>
        </p:nvSpPr>
        <p:spPr/>
        <p:txBody>
          <a:bodyPr/>
          <a:lstStyle/>
          <a:p>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8DD34BC2-DA43-5142-83FC-F1A4DA922EF9}" type="slidenum">
              <a:rPr lang="en-US" smtClean="0"/>
              <a:t>‹#›</a:t>
            </a:fld>
            <a:endParaRPr lang="en-US" dirty="0"/>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en-US" dirty="0"/>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33AD0879-AEA2-994E-83FA-FC32E6316959}" type="datetimeFigureOut">
              <a:rPr lang="en-US" smtClean="0"/>
              <a:t>3/2/2016</a:t>
            </a:fld>
            <a:endParaRPr lang="en-US" dirty="0"/>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spcBef>
          <a:spcPct val="0"/>
        </a:spcBef>
        <a:buNone/>
        <a:defRPr sz="4600" b="0" i="0" u="none"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b="0" i="0" u="none"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www.thecfso.org/"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www.thecfso.org/private"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933696"/>
            <a:ext cx="7543800" cy="3565279"/>
          </a:xfrm>
        </p:spPr>
        <p:txBody>
          <a:bodyPr>
            <a:normAutofit fontScale="90000"/>
          </a:bodyPr>
          <a:lstStyle/>
          <a:p>
            <a:r>
              <a:rPr lang="en-US" sz="8000" dirty="0" smtClean="0"/>
              <a:t>Consortium of Forensic Science Organizations</a:t>
            </a:r>
            <a:endParaRPr lang="en-US" sz="8000" dirty="0"/>
          </a:p>
        </p:txBody>
      </p:sp>
      <p:sp>
        <p:nvSpPr>
          <p:cNvPr id="3" name="Subtitle 2"/>
          <p:cNvSpPr>
            <a:spLocks noGrp="1"/>
          </p:cNvSpPr>
          <p:nvPr>
            <p:ph type="subTitle" idx="1"/>
          </p:nvPr>
        </p:nvSpPr>
        <p:spPr>
          <a:xfrm>
            <a:off x="685800" y="4572000"/>
            <a:ext cx="6461760" cy="1590396"/>
          </a:xfrm>
        </p:spPr>
        <p:txBody>
          <a:bodyPr>
            <a:noAutofit/>
          </a:bodyPr>
          <a:lstStyle/>
          <a:p>
            <a:r>
              <a:rPr lang="en-US" sz="3200" dirty="0" smtClean="0"/>
              <a:t>AAFS Update, February 22, 2016</a:t>
            </a:r>
          </a:p>
          <a:p>
            <a:r>
              <a:rPr lang="en-US" sz="3200" dirty="0" smtClean="0"/>
              <a:t>CFSO Board of Directors</a:t>
            </a:r>
            <a:endParaRPr lang="en-US" sz="3200" dirty="0"/>
          </a:p>
        </p:txBody>
      </p:sp>
    </p:spTree>
    <p:extLst>
      <p:ext uri="{BB962C8B-B14F-4D97-AF65-F5344CB8AC3E}">
        <p14:creationId xmlns:p14="http://schemas.microsoft.com/office/powerpoint/2010/main" val="325022490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5737" y="100014"/>
            <a:ext cx="8129587" cy="500062"/>
          </a:xfrm>
        </p:spPr>
        <p:txBody>
          <a:bodyPr/>
          <a:lstStyle/>
          <a:p>
            <a:r>
              <a:rPr lang="en-US" dirty="0" smtClean="0"/>
              <a:t>Legislative Priorities 2015 (</a:t>
            </a:r>
            <a:r>
              <a:rPr lang="en-US" dirty="0" err="1" smtClean="0"/>
              <a:t>pg</a:t>
            </a:r>
            <a:r>
              <a:rPr lang="en-US" dirty="0" smtClean="0"/>
              <a:t> 5)</a:t>
            </a:r>
            <a:endParaRPr lang="en-US" dirty="0"/>
          </a:p>
        </p:txBody>
      </p:sp>
      <p:sp>
        <p:nvSpPr>
          <p:cNvPr id="3" name="Content Placeholder 2"/>
          <p:cNvSpPr>
            <a:spLocks noGrp="1"/>
          </p:cNvSpPr>
          <p:nvPr>
            <p:ph idx="1"/>
          </p:nvPr>
        </p:nvSpPr>
        <p:spPr>
          <a:xfrm>
            <a:off x="185738" y="742951"/>
            <a:ext cx="7891462" cy="5657850"/>
          </a:xfrm>
        </p:spPr>
        <p:txBody>
          <a:bodyPr>
            <a:normAutofit/>
          </a:bodyPr>
          <a:lstStyle/>
          <a:p>
            <a:pPr marL="114300" indent="0">
              <a:buNone/>
            </a:pPr>
            <a:r>
              <a:rPr lang="en-US" b="1" dirty="0"/>
              <a:t> </a:t>
            </a:r>
            <a:endParaRPr lang="en-US" dirty="0"/>
          </a:p>
        </p:txBody>
      </p:sp>
      <p:sp>
        <p:nvSpPr>
          <p:cNvPr id="5" name="TextBox 4"/>
          <p:cNvSpPr txBox="1"/>
          <p:nvPr/>
        </p:nvSpPr>
        <p:spPr>
          <a:xfrm>
            <a:off x="185738" y="871538"/>
            <a:ext cx="8129587" cy="3046988"/>
          </a:xfrm>
          <a:prstGeom prst="rect">
            <a:avLst/>
          </a:prstGeom>
          <a:noFill/>
        </p:spPr>
        <p:txBody>
          <a:bodyPr wrap="square" rtlCol="0">
            <a:spAutoFit/>
          </a:bodyPr>
          <a:lstStyle/>
          <a:p>
            <a:r>
              <a:rPr lang="en-US" sz="1200" b="1" u="sng" dirty="0"/>
              <a:t>Medico/Legal Death Investigation </a:t>
            </a:r>
          </a:p>
          <a:p>
            <a:r>
              <a:rPr lang="en-US" sz="1200" dirty="0"/>
              <a:t> </a:t>
            </a:r>
          </a:p>
          <a:p>
            <a:r>
              <a:rPr lang="en-US" sz="1200" dirty="0"/>
              <a:t>The National Commission on Forensic Science MDI Subcommittee is intending to submit two recommendations for consideration by the full Commission that are of interest to the CFSO: 1) Forensic Pathology Workforce, and 2) Model Legislation for Medicolegal Death Investigation. </a:t>
            </a:r>
          </a:p>
          <a:p>
            <a:r>
              <a:rPr lang="en-US" sz="1200" dirty="0"/>
              <a:t>  </a:t>
            </a:r>
          </a:p>
          <a:p>
            <a:r>
              <a:rPr lang="en-US" sz="1200" dirty="0"/>
              <a:t>1) </a:t>
            </a:r>
            <a:r>
              <a:rPr lang="en-US" sz="1200" u="sng" dirty="0"/>
              <a:t>Forensic Pathology Workforce:</a:t>
            </a:r>
            <a:r>
              <a:rPr lang="en-US" sz="1200" dirty="0"/>
              <a:t>  A forensic pathology workforce shortage exists and is likely to get worse.  NAME estimates that adequate medicolegal death investigation in the United States requires approximately doubling of the current forensic pathology workforce.  The NCFS MDI Subcommittee is proposing a requirement of exposure of medical school and pathology students to forensic pathology; use of forensic pathologists for autopsies; establishment of a loan forgiveness program; consolidation of small medicolegal offices into accredited regional offices; that they operate independently; and that forensic pathologists are available for consultation by prosecutors, defense attorneys, and in civil cases.  </a:t>
            </a:r>
          </a:p>
          <a:p>
            <a:r>
              <a:rPr lang="en-US" sz="1200" dirty="0"/>
              <a:t> </a:t>
            </a:r>
          </a:p>
          <a:p>
            <a:r>
              <a:rPr lang="en-US" sz="1200" dirty="0"/>
              <a:t>2) </a:t>
            </a:r>
            <a:r>
              <a:rPr lang="en-US" sz="1200" u="sng" dirty="0"/>
              <a:t>Model Medicolegal Death Investigation Legislation:</a:t>
            </a:r>
            <a:r>
              <a:rPr lang="en-US" sz="1200" dirty="0"/>
              <a:t>  The current medicolegal environment is a crazy quilt patchwork of varying systems.  Many state laws are old and fail to address many issues in the field.  Drawing upon the best of existing legislative language and with considered attention and thought, model legislation could be drafted and adopted by state legislatures.  </a:t>
            </a:r>
          </a:p>
        </p:txBody>
      </p:sp>
    </p:spTree>
    <p:extLst>
      <p:ext uri="{BB962C8B-B14F-4D97-AF65-F5344CB8AC3E}">
        <p14:creationId xmlns:p14="http://schemas.microsoft.com/office/powerpoint/2010/main" val="169248210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7620000" cy="900113"/>
          </a:xfrm>
        </p:spPr>
        <p:txBody>
          <a:bodyPr/>
          <a:lstStyle/>
          <a:p>
            <a:r>
              <a:rPr lang="en-US" dirty="0" smtClean="0"/>
              <a:t>2016 DRAFT Strategic Plan</a:t>
            </a:r>
            <a:endParaRPr lang="en-US" dirty="0"/>
          </a:p>
        </p:txBody>
      </p:sp>
      <p:sp>
        <p:nvSpPr>
          <p:cNvPr id="4" name="Rectangle 3"/>
          <p:cNvSpPr/>
          <p:nvPr/>
        </p:nvSpPr>
        <p:spPr>
          <a:xfrm>
            <a:off x="342899" y="1069569"/>
            <a:ext cx="8043863" cy="6186309"/>
          </a:xfrm>
          <a:prstGeom prst="rect">
            <a:avLst/>
          </a:prstGeom>
        </p:spPr>
        <p:txBody>
          <a:bodyPr wrap="square">
            <a:spAutoFit/>
          </a:bodyPr>
          <a:lstStyle/>
          <a:p>
            <a:pPr marL="342900" marR="0" lvl="0" indent="-342900">
              <a:spcBef>
                <a:spcPts val="1200"/>
              </a:spcBef>
              <a:spcAft>
                <a:spcPts val="0"/>
              </a:spcAft>
              <a:buFont typeface="+mj-lt"/>
              <a:buAutoNum type="romanUcPeriod"/>
            </a:pPr>
            <a:r>
              <a:rPr lang="en-US" sz="2400" b="1" kern="0" dirty="0" smtClean="0">
                <a:solidFill>
                  <a:srgbClr val="2E74B5"/>
                </a:solidFill>
                <a:latin typeface="Calibri Light" panose="020F0302020204030204" pitchFamily="34" charset="0"/>
                <a:ea typeface="Times New Roman" panose="02020603050405020304" pitchFamily="18" charset="0"/>
                <a:cs typeface="Times New Roman" panose="02020603050405020304" pitchFamily="18" charset="0"/>
              </a:rPr>
              <a:t>Elevate </a:t>
            </a:r>
            <a:r>
              <a:rPr lang="en-US" sz="2400" b="1" kern="0" dirty="0">
                <a:solidFill>
                  <a:srgbClr val="2E74B5"/>
                </a:solidFill>
                <a:latin typeface="Calibri Light" panose="020F0302020204030204" pitchFamily="34" charset="0"/>
                <a:ea typeface="Times New Roman" panose="02020603050405020304" pitchFamily="18" charset="0"/>
                <a:cs typeface="Times New Roman" panose="02020603050405020304" pitchFamily="18" charset="0"/>
              </a:rPr>
              <a:t>Public Credibility </a:t>
            </a:r>
          </a:p>
          <a:p>
            <a:pPr marL="342900" marR="0" lvl="0" indent="-342900" algn="just">
              <a:spcBef>
                <a:spcPts val="0"/>
              </a:spcBef>
              <a:spcAft>
                <a:spcPts val="0"/>
              </a:spcAft>
              <a:buFont typeface="+mj-lt"/>
              <a:buAutoNum type="arabicPeriod"/>
              <a:tabLst>
                <a:tab pos="685800" algn="l"/>
              </a:tabLst>
            </a:pPr>
            <a:r>
              <a:rPr lang="en-US" sz="1600" b="1" dirty="0">
                <a:solidFill>
                  <a:srgbClr val="000000"/>
                </a:solidFill>
                <a:latin typeface="Times New Roman" panose="02020603050405020304" pitchFamily="18" charset="0"/>
                <a:ea typeface="Calibri" panose="020F0502020204030204" pitchFamily="34" charset="0"/>
              </a:rPr>
              <a:t>Promote universal accreditation of Laboratories and ME Offices</a:t>
            </a:r>
            <a:endParaRPr lang="en-US" sz="1600" dirty="0">
              <a:solidFill>
                <a:srgbClr val="000000"/>
              </a:solidFill>
              <a:latin typeface="Times New Roman" panose="02020603050405020304" pitchFamily="18" charset="0"/>
              <a:ea typeface="Calibri" panose="020F0502020204030204" pitchFamily="34" charset="0"/>
            </a:endParaRPr>
          </a:p>
          <a:p>
            <a:pPr marL="342900" marR="0" lvl="0" indent="-342900" algn="just">
              <a:spcBef>
                <a:spcPts val="0"/>
              </a:spcBef>
              <a:spcAft>
                <a:spcPts val="0"/>
              </a:spcAft>
              <a:buFont typeface="+mj-lt"/>
              <a:buAutoNum type="arabicPeriod"/>
              <a:tabLst>
                <a:tab pos="685800" algn="l"/>
              </a:tabLst>
            </a:pPr>
            <a:r>
              <a:rPr lang="en-US" sz="1600" b="1" dirty="0">
                <a:solidFill>
                  <a:srgbClr val="000000"/>
                </a:solidFill>
                <a:latin typeface="Times New Roman" panose="02020603050405020304" pitchFamily="18" charset="0"/>
                <a:ea typeface="Calibri" panose="020F0502020204030204" pitchFamily="34" charset="0"/>
              </a:rPr>
              <a:t>Promote mandatory certification of Forensic Science Practitioners</a:t>
            </a:r>
            <a:endParaRPr lang="en-US" sz="1600" dirty="0">
              <a:solidFill>
                <a:srgbClr val="000000"/>
              </a:solidFill>
              <a:latin typeface="Times New Roman" panose="02020603050405020304" pitchFamily="18" charset="0"/>
              <a:ea typeface="Calibri" panose="020F0502020204030204" pitchFamily="34" charset="0"/>
            </a:endParaRPr>
          </a:p>
          <a:p>
            <a:pPr marL="342900" marR="0" lvl="0" indent="-342900" algn="just">
              <a:spcBef>
                <a:spcPts val="0"/>
              </a:spcBef>
              <a:spcAft>
                <a:spcPts val="0"/>
              </a:spcAft>
              <a:buFont typeface="+mj-lt"/>
              <a:buAutoNum type="arabicPeriod"/>
              <a:tabLst>
                <a:tab pos="685800" algn="l"/>
              </a:tabLst>
            </a:pPr>
            <a:r>
              <a:rPr lang="en-US" sz="1600" b="1" dirty="0">
                <a:solidFill>
                  <a:srgbClr val="000000"/>
                </a:solidFill>
                <a:latin typeface="Times New Roman" panose="02020603050405020304" pitchFamily="18" charset="0"/>
                <a:ea typeface="Calibri" panose="020F0502020204030204" pitchFamily="34" charset="0"/>
              </a:rPr>
              <a:t>Support establishment of nationally recognized standards</a:t>
            </a:r>
            <a:endParaRPr lang="en-US" sz="1600" dirty="0">
              <a:solidFill>
                <a:srgbClr val="000000"/>
              </a:solidFill>
              <a:latin typeface="Times New Roman" panose="02020603050405020304" pitchFamily="18" charset="0"/>
              <a:ea typeface="Calibri" panose="020F0502020204030204" pitchFamily="34" charset="0"/>
            </a:endParaRPr>
          </a:p>
          <a:p>
            <a:pPr marR="0" lvl="0">
              <a:spcBef>
                <a:spcPts val="1200"/>
              </a:spcBef>
              <a:spcAft>
                <a:spcPts val="0"/>
              </a:spcAft>
            </a:pPr>
            <a:r>
              <a:rPr lang="en-US" sz="2400" b="1" kern="0" dirty="0" smtClean="0">
                <a:solidFill>
                  <a:srgbClr val="2E74B5"/>
                </a:solidFill>
                <a:latin typeface="Calibri Light" panose="020F0302020204030204" pitchFamily="34" charset="0"/>
                <a:ea typeface="Times New Roman" panose="02020603050405020304" pitchFamily="18" charset="0"/>
                <a:cs typeface="Times New Roman" panose="02020603050405020304" pitchFamily="18" charset="0"/>
              </a:rPr>
              <a:t>II.  Make </a:t>
            </a:r>
            <a:r>
              <a:rPr lang="en-US" sz="2400" b="1" kern="0" dirty="0">
                <a:solidFill>
                  <a:srgbClr val="2E74B5"/>
                </a:solidFill>
                <a:latin typeface="Calibri Light" panose="020F0302020204030204" pitchFamily="34" charset="0"/>
                <a:ea typeface="Times New Roman" panose="02020603050405020304" pitchFamily="18" charset="0"/>
                <a:cs typeface="Times New Roman" panose="02020603050405020304" pitchFamily="18" charset="0"/>
              </a:rPr>
              <a:t>forensic science a national priority </a:t>
            </a:r>
          </a:p>
          <a:p>
            <a:pPr marL="342900" marR="0" lvl="0" indent="-342900">
              <a:spcBef>
                <a:spcPts val="0"/>
              </a:spcBef>
              <a:spcAft>
                <a:spcPts val="0"/>
              </a:spcAft>
              <a:buFont typeface="+mj-lt"/>
              <a:buAutoNum type="arabicPeriod"/>
            </a:pPr>
            <a:r>
              <a:rPr lang="en-US" b="1" dirty="0">
                <a:solidFill>
                  <a:srgbClr val="000000"/>
                </a:solidFill>
                <a:latin typeface="Times New Roman" panose="02020603050405020304" pitchFamily="18" charset="0"/>
                <a:ea typeface="Calibri" panose="020F0502020204030204" pitchFamily="34" charset="0"/>
              </a:rPr>
              <a:t>Enhance standing with federal executive, legislative, and judicial branches</a:t>
            </a:r>
            <a:endParaRPr lang="en-US" dirty="0">
              <a:solidFill>
                <a:srgbClr val="000000"/>
              </a:solidFill>
              <a:latin typeface="Times New Roman" panose="02020603050405020304" pitchFamily="18" charset="0"/>
              <a:ea typeface="Calibri" panose="020F0502020204030204" pitchFamily="34" charset="0"/>
            </a:endParaRPr>
          </a:p>
          <a:p>
            <a:pPr marL="342900" marR="0" lvl="0" indent="-342900">
              <a:spcBef>
                <a:spcPts val="0"/>
              </a:spcBef>
              <a:spcAft>
                <a:spcPts val="0"/>
              </a:spcAft>
              <a:buFont typeface="+mj-lt"/>
              <a:buAutoNum type="arabicPeriod"/>
            </a:pPr>
            <a:r>
              <a:rPr lang="en-US" b="1" dirty="0">
                <a:solidFill>
                  <a:srgbClr val="000000"/>
                </a:solidFill>
                <a:latin typeface="Times New Roman" panose="02020603050405020304" pitchFamily="18" charset="0"/>
                <a:ea typeface="Calibri" panose="020F0502020204030204" pitchFamily="34" charset="0"/>
              </a:rPr>
              <a:t>Establish a practitioner voice within the federal government</a:t>
            </a:r>
            <a:endParaRPr lang="en-US" dirty="0">
              <a:solidFill>
                <a:srgbClr val="000000"/>
              </a:solidFill>
              <a:latin typeface="Times New Roman" panose="02020603050405020304" pitchFamily="18" charset="0"/>
              <a:ea typeface="Calibri" panose="020F0502020204030204" pitchFamily="34" charset="0"/>
            </a:endParaRPr>
          </a:p>
          <a:p>
            <a:pPr marL="342900" marR="0" lvl="0" indent="-342900">
              <a:spcBef>
                <a:spcPts val="0"/>
              </a:spcBef>
              <a:spcAft>
                <a:spcPts val="0"/>
              </a:spcAft>
              <a:buFont typeface="+mj-lt"/>
              <a:buAutoNum type="arabicPeriod"/>
            </a:pPr>
            <a:r>
              <a:rPr lang="en-US" b="1" dirty="0">
                <a:solidFill>
                  <a:srgbClr val="000000"/>
                </a:solidFill>
                <a:latin typeface="Times New Roman" panose="02020603050405020304" pitchFamily="18" charset="0"/>
                <a:ea typeface="Calibri" panose="020F0502020204030204" pitchFamily="34" charset="0"/>
              </a:rPr>
              <a:t>Engage relevant stakeholders to advance forensic science initiatives</a:t>
            </a:r>
            <a:endParaRPr lang="en-US" dirty="0">
              <a:solidFill>
                <a:srgbClr val="000000"/>
              </a:solidFill>
              <a:latin typeface="Times New Roman" panose="02020603050405020304" pitchFamily="18" charset="0"/>
              <a:ea typeface="Calibri" panose="020F0502020204030204" pitchFamily="34" charset="0"/>
            </a:endParaRPr>
          </a:p>
          <a:p>
            <a:pPr marR="0" lvl="0">
              <a:spcBef>
                <a:spcPts val="1200"/>
              </a:spcBef>
              <a:spcAft>
                <a:spcPts val="0"/>
              </a:spcAft>
            </a:pPr>
            <a:r>
              <a:rPr lang="en-US" sz="2400" b="1" kern="0" dirty="0" smtClean="0">
                <a:solidFill>
                  <a:srgbClr val="2E74B5"/>
                </a:solidFill>
                <a:latin typeface="Calibri Light" panose="020F0302020204030204" pitchFamily="34" charset="0"/>
                <a:ea typeface="Times New Roman" panose="02020603050405020304" pitchFamily="18" charset="0"/>
                <a:cs typeface="Times New Roman" panose="02020603050405020304" pitchFamily="18" charset="0"/>
              </a:rPr>
              <a:t>III. Enhance </a:t>
            </a:r>
            <a:r>
              <a:rPr lang="en-US" sz="2400" b="1" kern="0" dirty="0">
                <a:solidFill>
                  <a:srgbClr val="2E74B5"/>
                </a:solidFill>
                <a:latin typeface="Calibri Light" panose="020F0302020204030204" pitchFamily="34" charset="0"/>
                <a:ea typeface="Times New Roman" panose="02020603050405020304" pitchFamily="18" charset="0"/>
                <a:cs typeface="Times New Roman" panose="02020603050405020304" pitchFamily="18" charset="0"/>
              </a:rPr>
              <a:t>Forensic Science Operational Capabilities</a:t>
            </a:r>
          </a:p>
          <a:p>
            <a:pPr marL="342900" marR="0" lvl="0" indent="-342900">
              <a:spcBef>
                <a:spcPts val="0"/>
              </a:spcBef>
              <a:spcAft>
                <a:spcPts val="0"/>
              </a:spcAft>
              <a:buFont typeface="+mj-lt"/>
              <a:buAutoNum type="arabicPeriod"/>
            </a:pPr>
            <a:r>
              <a:rPr lang="en-US" b="1" dirty="0">
                <a:solidFill>
                  <a:srgbClr val="000000"/>
                </a:solidFill>
                <a:latin typeface="Times New Roman" panose="02020603050405020304" pitchFamily="18" charset="0"/>
                <a:ea typeface="Calibri" panose="020F0502020204030204" pitchFamily="34" charset="0"/>
              </a:rPr>
              <a:t>Increase resources for the timely delivery of services</a:t>
            </a:r>
            <a:endParaRPr lang="en-US" dirty="0">
              <a:solidFill>
                <a:srgbClr val="000000"/>
              </a:solidFill>
              <a:latin typeface="Times New Roman" panose="02020603050405020304" pitchFamily="18" charset="0"/>
              <a:ea typeface="Calibri" panose="020F0502020204030204" pitchFamily="34" charset="0"/>
            </a:endParaRPr>
          </a:p>
          <a:p>
            <a:pPr marL="342900" marR="0" lvl="0" indent="-342900">
              <a:spcBef>
                <a:spcPts val="0"/>
              </a:spcBef>
              <a:spcAft>
                <a:spcPts val="0"/>
              </a:spcAft>
              <a:buFont typeface="+mj-lt"/>
              <a:buAutoNum type="arabicPeriod"/>
            </a:pPr>
            <a:r>
              <a:rPr lang="en-US" b="1" dirty="0">
                <a:solidFill>
                  <a:srgbClr val="000000"/>
                </a:solidFill>
                <a:latin typeface="Times New Roman" panose="02020603050405020304" pitchFamily="18" charset="0"/>
                <a:ea typeface="Calibri" panose="020F0502020204030204" pitchFamily="34" charset="0"/>
              </a:rPr>
              <a:t>Enable providers to meet increasing demands for services</a:t>
            </a:r>
            <a:endParaRPr lang="en-US" dirty="0">
              <a:solidFill>
                <a:srgbClr val="000000"/>
              </a:solidFill>
              <a:latin typeface="Times New Roman" panose="02020603050405020304" pitchFamily="18" charset="0"/>
              <a:ea typeface="Calibri" panose="020F0502020204030204" pitchFamily="34" charset="0"/>
            </a:endParaRPr>
          </a:p>
          <a:p>
            <a:pPr marL="342900" marR="0" lvl="0" indent="-342900">
              <a:spcBef>
                <a:spcPts val="0"/>
              </a:spcBef>
              <a:spcAft>
                <a:spcPts val="0"/>
              </a:spcAft>
              <a:buFont typeface="+mj-lt"/>
              <a:buAutoNum type="arabicPeriod"/>
            </a:pPr>
            <a:r>
              <a:rPr lang="en-US" b="1" dirty="0">
                <a:solidFill>
                  <a:srgbClr val="000000"/>
                </a:solidFill>
                <a:latin typeface="Times New Roman" panose="02020603050405020304" pitchFamily="18" charset="0"/>
                <a:ea typeface="Calibri" panose="020F0502020204030204" pitchFamily="34" charset="0"/>
              </a:rPr>
              <a:t>Acquire resources to implement emerging technologies</a:t>
            </a:r>
            <a:endParaRPr lang="en-US" dirty="0">
              <a:solidFill>
                <a:srgbClr val="000000"/>
              </a:solidFill>
              <a:latin typeface="Times New Roman" panose="02020603050405020304" pitchFamily="18" charset="0"/>
              <a:ea typeface="Calibri" panose="020F0502020204030204" pitchFamily="34" charset="0"/>
            </a:endParaRPr>
          </a:p>
          <a:p>
            <a:pPr marL="342900" marR="0" lvl="0" indent="-342900">
              <a:spcBef>
                <a:spcPts val="0"/>
              </a:spcBef>
              <a:spcAft>
                <a:spcPts val="0"/>
              </a:spcAft>
              <a:buFont typeface="+mj-lt"/>
              <a:buAutoNum type="arabicPeriod"/>
            </a:pPr>
            <a:r>
              <a:rPr lang="en-US" b="1" dirty="0">
                <a:solidFill>
                  <a:srgbClr val="000000"/>
                </a:solidFill>
                <a:latin typeface="Times New Roman" panose="02020603050405020304" pitchFamily="18" charset="0"/>
                <a:ea typeface="Calibri" panose="020F0502020204030204" pitchFamily="34" charset="0"/>
              </a:rPr>
              <a:t>Maintain an adequately educated and well-trained workforce</a:t>
            </a:r>
            <a:endParaRPr lang="en-US" dirty="0">
              <a:solidFill>
                <a:srgbClr val="000000"/>
              </a:solidFill>
              <a:latin typeface="Times New Roman" panose="02020603050405020304" pitchFamily="18" charset="0"/>
              <a:ea typeface="Calibri" panose="020F0502020204030204" pitchFamily="34" charset="0"/>
            </a:endParaRPr>
          </a:p>
          <a:p>
            <a:pPr marR="0" lvl="0">
              <a:spcBef>
                <a:spcPts val="1200"/>
              </a:spcBef>
              <a:spcAft>
                <a:spcPts val="0"/>
              </a:spcAft>
            </a:pPr>
            <a:r>
              <a:rPr lang="en-US" sz="2400" b="1" kern="0" dirty="0" smtClean="0">
                <a:solidFill>
                  <a:srgbClr val="2E74B5"/>
                </a:solidFill>
                <a:latin typeface="Calibri Light" panose="020F0302020204030204" pitchFamily="34" charset="0"/>
                <a:ea typeface="Times New Roman" panose="02020603050405020304" pitchFamily="18" charset="0"/>
                <a:cs typeface="Times New Roman" panose="02020603050405020304" pitchFamily="18" charset="0"/>
              </a:rPr>
              <a:t>IV. Promote </a:t>
            </a:r>
            <a:r>
              <a:rPr lang="en-US" sz="2400" b="1" kern="0" dirty="0">
                <a:solidFill>
                  <a:srgbClr val="2E74B5"/>
                </a:solidFill>
                <a:latin typeface="Calibri Light" panose="020F0302020204030204" pitchFamily="34" charset="0"/>
                <a:ea typeface="Times New Roman" panose="02020603050405020304" pitchFamily="18" charset="0"/>
                <a:cs typeface="Times New Roman" panose="02020603050405020304" pitchFamily="18" charset="0"/>
              </a:rPr>
              <a:t>Forensic Science Research</a:t>
            </a:r>
          </a:p>
          <a:p>
            <a:pPr marL="342900" marR="0" lvl="0" indent="-342900">
              <a:spcBef>
                <a:spcPts val="0"/>
              </a:spcBef>
              <a:spcAft>
                <a:spcPts val="0"/>
              </a:spcAft>
              <a:buFont typeface="+mj-lt"/>
              <a:buAutoNum type="arabicPeriod"/>
            </a:pPr>
            <a:r>
              <a:rPr lang="en-US" b="1" dirty="0">
                <a:solidFill>
                  <a:srgbClr val="000000"/>
                </a:solidFill>
                <a:latin typeface="Times New Roman" panose="02020603050405020304" pitchFamily="18" charset="0"/>
                <a:ea typeface="Calibri" panose="020F0502020204030204" pitchFamily="34" charset="0"/>
              </a:rPr>
              <a:t>Support a robust national basic and applied forensic science research agenda</a:t>
            </a:r>
            <a:endParaRPr lang="en-US" dirty="0">
              <a:latin typeface="Times New Roman" panose="02020603050405020304" pitchFamily="18" charset="0"/>
              <a:ea typeface="Calibri" panose="020F0502020204030204" pitchFamily="34" charset="0"/>
            </a:endParaRPr>
          </a:p>
          <a:p>
            <a:pPr marL="342900" marR="0" lvl="0" indent="-342900">
              <a:spcBef>
                <a:spcPts val="0"/>
              </a:spcBef>
              <a:spcAft>
                <a:spcPts val="0"/>
              </a:spcAft>
              <a:buFont typeface="+mj-lt"/>
              <a:buAutoNum type="arabicPeriod"/>
            </a:pPr>
            <a:r>
              <a:rPr lang="en-US" b="1" dirty="0">
                <a:solidFill>
                  <a:srgbClr val="000000"/>
                </a:solidFill>
                <a:latin typeface="Times New Roman" panose="02020603050405020304" pitchFamily="18" charset="0"/>
                <a:ea typeface="Calibri" panose="020F0502020204030204" pitchFamily="34" charset="0"/>
              </a:rPr>
              <a:t>Promote establishment of an accessible comprehensive research library and data repository</a:t>
            </a:r>
            <a:endParaRPr lang="en-US" dirty="0">
              <a:latin typeface="Times New Roman" panose="02020603050405020304" pitchFamily="18" charset="0"/>
              <a:ea typeface="Calibri" panose="020F0502020204030204" pitchFamily="34" charset="0"/>
            </a:endParaRPr>
          </a:p>
          <a:p>
            <a:r>
              <a:rPr lang="en-US" dirty="0">
                <a:latin typeface="Times New Roman" panose="02020603050405020304" pitchFamily="18" charset="0"/>
                <a:ea typeface="Calibri" panose="020F0502020204030204" pitchFamily="34" charset="0"/>
              </a:rPr>
              <a:t> </a:t>
            </a:r>
          </a:p>
          <a:p>
            <a:pPr algn="just">
              <a:tabLst>
                <a:tab pos="685800" algn="l"/>
              </a:tabLst>
            </a:pPr>
            <a:r>
              <a:rPr lang="en-US" sz="2400" dirty="0">
                <a:solidFill>
                  <a:srgbClr val="2E74B5"/>
                </a:solidFill>
                <a:latin typeface="Calibri Light" panose="020F0302020204030204" pitchFamily="34" charset="0"/>
                <a:ea typeface="Times New Roman" panose="02020603050405020304" pitchFamily="18" charset="0"/>
                <a:cs typeface="Times New Roman" panose="02020603050405020304" pitchFamily="18" charset="0"/>
              </a:rPr>
              <a:t> </a:t>
            </a:r>
            <a:endParaRPr lang="en-US" dirty="0">
              <a:effectLst/>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266282229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3381"/>
            <a:ext cx="7620000" cy="1143000"/>
          </a:xfrm>
        </p:spPr>
        <p:txBody>
          <a:bodyPr/>
          <a:lstStyle/>
          <a:p>
            <a:r>
              <a:rPr lang="en-US" dirty="0" smtClean="0">
                <a:solidFill>
                  <a:srgbClr val="00B050"/>
                </a:solidFill>
              </a:rPr>
              <a:t>Public Documents Published</a:t>
            </a:r>
            <a:endParaRPr lang="en-US" dirty="0">
              <a:solidFill>
                <a:srgbClr val="00B050"/>
              </a:solidFill>
            </a:endParaRPr>
          </a:p>
        </p:txBody>
      </p:sp>
      <p:sp>
        <p:nvSpPr>
          <p:cNvPr id="3" name="Content Placeholder 2"/>
          <p:cNvSpPr>
            <a:spLocks noGrp="1"/>
          </p:cNvSpPr>
          <p:nvPr>
            <p:ph idx="1"/>
          </p:nvPr>
        </p:nvSpPr>
        <p:spPr>
          <a:xfrm>
            <a:off x="457200" y="1156381"/>
            <a:ext cx="7620000" cy="5897562"/>
          </a:xfrm>
        </p:spPr>
        <p:txBody>
          <a:bodyPr>
            <a:normAutofit fontScale="77500" lnSpcReduction="20000"/>
          </a:bodyPr>
          <a:lstStyle/>
          <a:p>
            <a:pPr>
              <a:spcAft>
                <a:spcPts val="600"/>
              </a:spcAft>
            </a:pPr>
            <a:r>
              <a:rPr lang="en-US" dirty="0"/>
              <a:t>Needed Subcommittees on OSAC Structure — March 9, 2015</a:t>
            </a:r>
          </a:p>
          <a:p>
            <a:pPr>
              <a:spcAft>
                <a:spcPts val="600"/>
              </a:spcAft>
            </a:pPr>
            <a:r>
              <a:rPr lang="en-US" dirty="0"/>
              <a:t>CFSO Position Statement on HR 320: Rapid DNA Act of 2015 — March 11, 2015</a:t>
            </a:r>
          </a:p>
          <a:p>
            <a:pPr>
              <a:spcAft>
                <a:spcPts val="600"/>
              </a:spcAft>
            </a:pPr>
            <a:r>
              <a:rPr lang="en-US" dirty="0"/>
              <a:t>Coverdell Appropriations Request — March 10, </a:t>
            </a:r>
            <a:r>
              <a:rPr lang="en-US" dirty="0" smtClean="0"/>
              <a:t>2015</a:t>
            </a:r>
          </a:p>
          <a:p>
            <a:pPr>
              <a:spcAft>
                <a:spcPts val="600"/>
              </a:spcAft>
            </a:pPr>
            <a:r>
              <a:rPr lang="en-US" dirty="0" smtClean="0"/>
              <a:t>Advocacy Packet for a Hill Visit — April 27, 2015 </a:t>
            </a:r>
            <a:endParaRPr lang="en-US" dirty="0"/>
          </a:p>
          <a:p>
            <a:pPr>
              <a:spcAft>
                <a:spcPts val="600"/>
              </a:spcAft>
            </a:pPr>
            <a:r>
              <a:rPr lang="en-US" dirty="0"/>
              <a:t>Letter to Attorney General Requesting FBI Hair Review Project Inclusion — May 12, 2015</a:t>
            </a:r>
          </a:p>
          <a:p>
            <a:pPr>
              <a:spcAft>
                <a:spcPts val="600"/>
              </a:spcAft>
            </a:pPr>
            <a:r>
              <a:rPr lang="en-US" dirty="0"/>
              <a:t>The Consortium of Forensic Science Organizations Applauds U.S. Senate for Hearing on Unsubmitted Sexual Assault Collection Kits — May 20, 2015</a:t>
            </a:r>
          </a:p>
          <a:p>
            <a:pPr>
              <a:spcAft>
                <a:spcPts val="600"/>
              </a:spcAft>
            </a:pPr>
            <a:r>
              <a:rPr lang="en-US" dirty="0"/>
              <a:t>FBI Letter on Allelic Frequency Tables — May 27, 2015</a:t>
            </a:r>
          </a:p>
          <a:p>
            <a:pPr>
              <a:spcAft>
                <a:spcPts val="600"/>
              </a:spcAft>
            </a:pPr>
            <a:r>
              <a:rPr lang="en-US" dirty="0" smtClean="0"/>
              <a:t>Notice </a:t>
            </a:r>
            <a:r>
              <a:rPr lang="en-US" dirty="0"/>
              <a:t>of Amendment of the FBI's STR Population Data Published in 1999 and 2001 — June 3, 2015</a:t>
            </a:r>
          </a:p>
          <a:p>
            <a:pPr>
              <a:spcAft>
                <a:spcPts val="600"/>
              </a:spcAft>
            </a:pPr>
            <a:r>
              <a:rPr lang="en-US" dirty="0" smtClean="0"/>
              <a:t>Final </a:t>
            </a:r>
            <a:r>
              <a:rPr lang="en-US" dirty="0"/>
              <a:t>Rapid DNA Letter of Support — October 1, 2015</a:t>
            </a:r>
          </a:p>
          <a:p>
            <a:pPr>
              <a:spcAft>
                <a:spcPts val="600"/>
              </a:spcAft>
            </a:pPr>
            <a:r>
              <a:rPr lang="en-US" dirty="0"/>
              <a:t>Request for increase in CJS302b Allocation — November 5, 2015</a:t>
            </a:r>
          </a:p>
          <a:p>
            <a:pPr>
              <a:spcAft>
                <a:spcPts val="600"/>
              </a:spcAft>
            </a:pPr>
            <a:r>
              <a:rPr lang="en-US" dirty="0"/>
              <a:t>CFSO Response to PCAST Survey 1.8.2016 — January 8, 2016 </a:t>
            </a:r>
            <a:endParaRPr lang="en-US" dirty="0" smtClean="0"/>
          </a:p>
          <a:p>
            <a:pPr>
              <a:spcAft>
                <a:spcPts val="600"/>
              </a:spcAft>
            </a:pPr>
            <a:r>
              <a:rPr lang="en-US" dirty="0" smtClean="0"/>
              <a:t>Editorial to Washington Post </a:t>
            </a:r>
            <a:r>
              <a:rPr lang="en-US" dirty="0"/>
              <a:t>—</a:t>
            </a:r>
            <a:r>
              <a:rPr lang="en-US" dirty="0" smtClean="0"/>
              <a:t> Pending publication</a:t>
            </a:r>
          </a:p>
          <a:p>
            <a:endParaRPr lang="en-US" sz="800" dirty="0" smtClean="0"/>
          </a:p>
          <a:p>
            <a:endParaRPr lang="en-US" sz="900" dirty="0"/>
          </a:p>
          <a:p>
            <a:pPr marL="114300" indent="0" algn="ctr">
              <a:buNone/>
            </a:pPr>
            <a:r>
              <a:rPr lang="en-US" dirty="0" smtClean="0">
                <a:solidFill>
                  <a:srgbClr val="FF0000"/>
                </a:solidFill>
              </a:rPr>
              <a:t>ALL AVAILABLE ON THE CFSO Website</a:t>
            </a:r>
            <a:r>
              <a:rPr lang="en-US" dirty="0" smtClean="0"/>
              <a:t>  </a:t>
            </a:r>
            <a:r>
              <a:rPr lang="en-US" dirty="0" smtClean="0">
                <a:hlinkClick r:id="rId2"/>
              </a:rPr>
              <a:t>www.thecfso.org</a:t>
            </a:r>
            <a:endParaRPr lang="en-US" dirty="0" smtClean="0"/>
          </a:p>
          <a:p>
            <a:pPr marL="114300" indent="0">
              <a:buNone/>
            </a:pPr>
            <a:endParaRPr lang="en-US" dirty="0"/>
          </a:p>
        </p:txBody>
      </p:sp>
    </p:spTree>
    <p:extLst>
      <p:ext uri="{BB962C8B-B14F-4D97-AF65-F5344CB8AC3E}">
        <p14:creationId xmlns:p14="http://schemas.microsoft.com/office/powerpoint/2010/main" val="372553872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B050"/>
                </a:solidFill>
              </a:rPr>
              <a:t>2015 Achievements</a:t>
            </a:r>
            <a:endParaRPr lang="en-US" dirty="0">
              <a:solidFill>
                <a:srgbClr val="00B050"/>
              </a:solidFill>
            </a:endParaRPr>
          </a:p>
        </p:txBody>
      </p:sp>
      <p:sp>
        <p:nvSpPr>
          <p:cNvPr id="3" name="Content Placeholder 2"/>
          <p:cNvSpPr>
            <a:spLocks noGrp="1"/>
          </p:cNvSpPr>
          <p:nvPr>
            <p:ph idx="1"/>
          </p:nvPr>
        </p:nvSpPr>
        <p:spPr/>
        <p:txBody>
          <a:bodyPr>
            <a:normAutofit fontScale="85000" lnSpcReduction="20000"/>
          </a:bodyPr>
          <a:lstStyle/>
          <a:p>
            <a:r>
              <a:rPr lang="en-US" dirty="0" smtClean="0"/>
              <a:t>$</a:t>
            </a:r>
            <a:r>
              <a:rPr lang="en-US" sz="2800" dirty="0" smtClean="0"/>
              <a:t>13.5M Paul Coverdell Appropriations ($13M above request)</a:t>
            </a:r>
          </a:p>
          <a:p>
            <a:r>
              <a:rPr lang="en-US" sz="2800" dirty="0" smtClean="0"/>
              <a:t>$125M DNA funding ($20M above request)</a:t>
            </a:r>
          </a:p>
          <a:p>
            <a:r>
              <a:rPr lang="en-US" sz="2800" dirty="0" smtClean="0"/>
              <a:t>$3M Forensics Initiative (OSAC/Commission)</a:t>
            </a:r>
            <a:endParaRPr lang="en-US" sz="2800" dirty="0"/>
          </a:p>
          <a:p>
            <a:r>
              <a:rPr lang="en-US" sz="2800" dirty="0" smtClean="0"/>
              <a:t>Rapid DNA rewrite</a:t>
            </a:r>
          </a:p>
          <a:p>
            <a:r>
              <a:rPr lang="en-US" sz="2800" dirty="0" smtClean="0"/>
              <a:t>JFA Contributions </a:t>
            </a:r>
          </a:p>
          <a:p>
            <a:pPr lvl="1"/>
            <a:r>
              <a:rPr lang="en-US" sz="2600" dirty="0" smtClean="0"/>
              <a:t>Reducing Rape Kit Backlog, Sexual Assault Nurse Examiners, Violence Against Women, Prison Rape Elimination, DNA R&amp;D, Coverdell, Post Conviction DNA Testing, Kirk </a:t>
            </a:r>
            <a:r>
              <a:rPr lang="en-US" sz="2600" dirty="0" err="1" smtClean="0"/>
              <a:t>Bloodsworth</a:t>
            </a:r>
            <a:r>
              <a:rPr lang="en-US" sz="2600" dirty="0" smtClean="0"/>
              <a:t>, Best Practices for Evidence Retention, Needs Assessment, and other administrative matters </a:t>
            </a:r>
          </a:p>
          <a:p>
            <a:r>
              <a:rPr lang="en-US" sz="2800" dirty="0" smtClean="0"/>
              <a:t>Forensic Reform Contributions</a:t>
            </a:r>
          </a:p>
          <a:p>
            <a:r>
              <a:rPr lang="en-US" sz="2800" dirty="0" smtClean="0"/>
              <a:t>Increased involvement with Federal Agencies</a:t>
            </a:r>
          </a:p>
          <a:p>
            <a:pPr marL="114300" indent="0">
              <a:buNone/>
            </a:pPr>
            <a:r>
              <a:rPr lang="en-US" sz="2800" dirty="0" smtClean="0"/>
              <a:t>	 </a:t>
            </a:r>
            <a:r>
              <a:rPr lang="en-US" sz="2800" dirty="0"/>
              <a:t>(FBI, NIST, DOJ/AG, OSTP, </a:t>
            </a:r>
            <a:r>
              <a:rPr lang="en-US" sz="2800" dirty="0" smtClean="0"/>
              <a:t>NIJ, DOD) </a:t>
            </a:r>
          </a:p>
          <a:p>
            <a:endParaRPr lang="en-US" dirty="0" smtClean="0"/>
          </a:p>
          <a:p>
            <a:endParaRPr lang="en-US" dirty="0" smtClean="0"/>
          </a:p>
          <a:p>
            <a:endParaRPr lang="en-US" dirty="0"/>
          </a:p>
        </p:txBody>
      </p:sp>
    </p:spTree>
    <p:extLst>
      <p:ext uri="{BB962C8B-B14F-4D97-AF65-F5344CB8AC3E}">
        <p14:creationId xmlns:p14="http://schemas.microsoft.com/office/powerpoint/2010/main" val="82145703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620000" cy="654050"/>
          </a:xfrm>
        </p:spPr>
        <p:txBody>
          <a:bodyPr/>
          <a:lstStyle/>
          <a:p>
            <a:r>
              <a:rPr lang="en-US" dirty="0" smtClean="0">
                <a:solidFill>
                  <a:srgbClr val="00B050"/>
                </a:solidFill>
              </a:rPr>
              <a:t>Federal Legislators 2015</a:t>
            </a:r>
            <a:endParaRPr lang="en-US" dirty="0">
              <a:solidFill>
                <a:srgbClr val="00B050"/>
              </a:solidFill>
            </a:endParaRPr>
          </a:p>
        </p:txBody>
      </p:sp>
      <p:sp>
        <p:nvSpPr>
          <p:cNvPr id="3" name="Content Placeholder 2"/>
          <p:cNvSpPr>
            <a:spLocks noGrp="1"/>
          </p:cNvSpPr>
          <p:nvPr>
            <p:ph idx="1"/>
          </p:nvPr>
        </p:nvSpPr>
        <p:spPr>
          <a:xfrm>
            <a:off x="309562" y="1243011"/>
            <a:ext cx="7915275" cy="5857875"/>
          </a:xfrm>
        </p:spPr>
        <p:txBody>
          <a:bodyPr>
            <a:normAutofit fontScale="92500" lnSpcReduction="20000"/>
          </a:bodyPr>
          <a:lstStyle/>
          <a:p>
            <a:r>
              <a:rPr lang="en-US" sz="2600" dirty="0"/>
              <a:t>Barr, </a:t>
            </a:r>
            <a:r>
              <a:rPr lang="en-US" sz="2600" dirty="0" smtClean="0"/>
              <a:t>Bass, Blumenthal</a:t>
            </a:r>
            <a:r>
              <a:rPr lang="en-US" sz="2600" dirty="0"/>
              <a:t>, </a:t>
            </a:r>
            <a:r>
              <a:rPr lang="en-US" sz="2600" dirty="0" err="1" smtClean="0"/>
              <a:t>Boustany</a:t>
            </a:r>
            <a:r>
              <a:rPr lang="en-US" sz="2600" dirty="0" smtClean="0"/>
              <a:t>, Carter</a:t>
            </a:r>
            <a:r>
              <a:rPr lang="en-US" sz="2600" dirty="0"/>
              <a:t>, </a:t>
            </a:r>
            <a:r>
              <a:rPr lang="en-US" sz="2600" dirty="0" smtClean="0"/>
              <a:t>Cassidy, Chu, </a:t>
            </a:r>
            <a:r>
              <a:rPr lang="en-US" sz="2600" dirty="0" err="1" smtClean="0"/>
              <a:t>Chaffetz</a:t>
            </a:r>
            <a:r>
              <a:rPr lang="en-US" sz="2600" dirty="0" smtClean="0"/>
              <a:t>, </a:t>
            </a:r>
            <a:r>
              <a:rPr lang="en-US" sz="2600" dirty="0" err="1" smtClean="0"/>
              <a:t>Cicilline</a:t>
            </a:r>
            <a:r>
              <a:rPr lang="en-US" sz="2600" dirty="0"/>
              <a:t>, </a:t>
            </a:r>
            <a:r>
              <a:rPr lang="en-US" sz="2600" dirty="0" smtClean="0"/>
              <a:t>Conyers, Cornyn</a:t>
            </a:r>
            <a:r>
              <a:rPr lang="en-US" sz="2600" dirty="0"/>
              <a:t>, Crapo, Cruz, Culberson, </a:t>
            </a:r>
            <a:r>
              <a:rPr lang="en-US" sz="2600" dirty="0" err="1"/>
              <a:t>Farenthold</a:t>
            </a:r>
            <a:r>
              <a:rPr lang="en-US" sz="2600" dirty="0"/>
              <a:t>, </a:t>
            </a:r>
            <a:r>
              <a:rPr lang="en-US" sz="2600" dirty="0" err="1"/>
              <a:t>Fienstein</a:t>
            </a:r>
            <a:r>
              <a:rPr lang="en-US" sz="2600" dirty="0"/>
              <a:t>, Forbes, </a:t>
            </a:r>
            <a:r>
              <a:rPr lang="en-US" sz="2600" dirty="0" err="1"/>
              <a:t>Gallego</a:t>
            </a:r>
            <a:r>
              <a:rPr lang="en-US" sz="2600" dirty="0" smtClean="0"/>
              <a:t>, </a:t>
            </a:r>
            <a:r>
              <a:rPr lang="en-US" sz="2600" dirty="0" err="1" smtClean="0"/>
              <a:t>Gohmert</a:t>
            </a:r>
            <a:r>
              <a:rPr lang="en-US" sz="2600" dirty="0"/>
              <a:t>, </a:t>
            </a:r>
            <a:r>
              <a:rPr lang="en-US" sz="2600" dirty="0" err="1"/>
              <a:t>Gowdy</a:t>
            </a:r>
            <a:r>
              <a:rPr lang="en-US" sz="2600" dirty="0"/>
              <a:t>, Graham, Grassley, Hatch, Honda, </a:t>
            </a:r>
            <a:r>
              <a:rPr lang="en-US" sz="2600" dirty="0" err="1"/>
              <a:t>Issa</a:t>
            </a:r>
            <a:r>
              <a:rPr lang="en-US" sz="2600" dirty="0"/>
              <a:t>, </a:t>
            </a:r>
            <a:r>
              <a:rPr lang="en-US" sz="2600" dirty="0" err="1"/>
              <a:t>Kaine</a:t>
            </a:r>
            <a:r>
              <a:rPr lang="en-US" sz="2600" dirty="0"/>
              <a:t>, Kassidy, </a:t>
            </a:r>
            <a:r>
              <a:rPr lang="en-US" sz="2600" dirty="0" err="1" smtClean="0"/>
              <a:t>Kobuchar</a:t>
            </a:r>
            <a:r>
              <a:rPr lang="en-US" sz="2600" dirty="0" smtClean="0"/>
              <a:t>, Franken, Labrador</a:t>
            </a:r>
            <a:r>
              <a:rPr lang="en-US" sz="2600" dirty="0"/>
              <a:t>, </a:t>
            </a:r>
            <a:r>
              <a:rPr lang="en-US" sz="2600" dirty="0" err="1"/>
              <a:t>Langevin</a:t>
            </a:r>
            <a:r>
              <a:rPr lang="en-US" sz="2600" dirty="0"/>
              <a:t>, Leahy, Lee, </a:t>
            </a:r>
            <a:r>
              <a:rPr lang="en-US" sz="2600" dirty="0" smtClean="0"/>
              <a:t>Manchin, Marino</a:t>
            </a:r>
            <a:r>
              <a:rPr lang="en-US" sz="2600" dirty="0"/>
              <a:t>, McCain, McConnell, Mikulski, Moore, Paul, Peters, Poe, </a:t>
            </a:r>
            <a:r>
              <a:rPr lang="en-US" sz="2600" dirty="0" err="1"/>
              <a:t>Ratcliffe</a:t>
            </a:r>
            <a:r>
              <a:rPr lang="en-US" sz="2600" dirty="0"/>
              <a:t>, Reed (R.I.), </a:t>
            </a:r>
            <a:r>
              <a:rPr lang="en-US" sz="2600" dirty="0" smtClean="0"/>
              <a:t>Richmond, Risch</a:t>
            </a:r>
            <a:r>
              <a:rPr lang="en-US" sz="2600" dirty="0"/>
              <a:t>, Sensenbrenner, Sessions, </a:t>
            </a:r>
            <a:r>
              <a:rPr lang="en-US" sz="2600" dirty="0" err="1"/>
              <a:t>Shaheen</a:t>
            </a:r>
            <a:r>
              <a:rPr lang="en-US" sz="2600" dirty="0"/>
              <a:t>, Shelby, Simpson, </a:t>
            </a:r>
            <a:r>
              <a:rPr lang="en-US" sz="2600" dirty="0" err="1" smtClean="0"/>
              <a:t>Toomy</a:t>
            </a:r>
            <a:r>
              <a:rPr lang="en-US" sz="2600" dirty="0" smtClean="0"/>
              <a:t>, Vitter</a:t>
            </a:r>
            <a:r>
              <a:rPr lang="en-US" sz="2600" dirty="0"/>
              <a:t>, Whitehouse, </a:t>
            </a:r>
            <a:r>
              <a:rPr lang="en-US" sz="2600" dirty="0" smtClean="0"/>
              <a:t>Wyden </a:t>
            </a:r>
            <a:r>
              <a:rPr lang="en-US" sz="2600" dirty="0"/>
              <a:t>(many on multiple occasions</a:t>
            </a:r>
            <a:r>
              <a:rPr lang="en-US" sz="2600" dirty="0" smtClean="0"/>
              <a:t>)</a:t>
            </a:r>
          </a:p>
          <a:p>
            <a:endParaRPr lang="en-US" sz="2400" dirty="0"/>
          </a:p>
          <a:p>
            <a:r>
              <a:rPr lang="en-US" sz="2400" dirty="0" smtClean="0"/>
              <a:t>Majority and Minority--Senate CJS Appropriations, House CJS Appropriations, Senate Judiciary, House Judiciary, Senate Science Committee (at least weekly and many times more frequently) </a:t>
            </a:r>
          </a:p>
          <a:p>
            <a:endParaRPr lang="en-US" sz="2400" dirty="0"/>
          </a:p>
          <a:p>
            <a:r>
              <a:rPr lang="en-US" sz="2400" dirty="0" smtClean="0"/>
              <a:t>In-person Hill visits by </a:t>
            </a:r>
            <a:r>
              <a:rPr lang="en-US" sz="2400" u="sng" dirty="0" smtClean="0"/>
              <a:t>CFSO BOD Members </a:t>
            </a:r>
          </a:p>
          <a:p>
            <a:pPr lvl="1"/>
            <a:r>
              <a:rPr lang="en-US" sz="2400" dirty="0" smtClean="0"/>
              <a:t>2015 January, March, April, June, July, August, December</a:t>
            </a:r>
          </a:p>
          <a:p>
            <a:pPr lvl="1"/>
            <a:r>
              <a:rPr lang="en-US" sz="2400" dirty="0" smtClean="0"/>
              <a:t>2016 January, February</a:t>
            </a:r>
            <a:endParaRPr lang="en-US" sz="2400" dirty="0"/>
          </a:p>
        </p:txBody>
      </p:sp>
    </p:spTree>
    <p:extLst>
      <p:ext uri="{BB962C8B-B14F-4D97-AF65-F5344CB8AC3E}">
        <p14:creationId xmlns:p14="http://schemas.microsoft.com/office/powerpoint/2010/main" val="94863362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7620000" cy="742950"/>
          </a:xfrm>
        </p:spPr>
        <p:txBody>
          <a:bodyPr/>
          <a:lstStyle/>
          <a:p>
            <a:r>
              <a:rPr lang="en-US" dirty="0" smtClean="0">
                <a:solidFill>
                  <a:srgbClr val="00B050"/>
                </a:solidFill>
              </a:rPr>
              <a:t>2015 Involvement</a:t>
            </a:r>
            <a:endParaRPr lang="en-US" dirty="0">
              <a:solidFill>
                <a:srgbClr val="00B050"/>
              </a:solidFill>
            </a:endParaRPr>
          </a:p>
        </p:txBody>
      </p:sp>
      <p:sp>
        <p:nvSpPr>
          <p:cNvPr id="3" name="Content Placeholder 2"/>
          <p:cNvSpPr>
            <a:spLocks noGrp="1"/>
          </p:cNvSpPr>
          <p:nvPr>
            <p:ph idx="1"/>
          </p:nvPr>
        </p:nvSpPr>
        <p:spPr>
          <a:xfrm>
            <a:off x="257175" y="857250"/>
            <a:ext cx="8001000" cy="5543550"/>
          </a:xfrm>
        </p:spPr>
        <p:txBody>
          <a:bodyPr>
            <a:normAutofit/>
          </a:bodyPr>
          <a:lstStyle/>
          <a:p>
            <a:r>
              <a:rPr lang="en-US" dirty="0" smtClean="0"/>
              <a:t>FBI Hair Review Feedback</a:t>
            </a:r>
          </a:p>
          <a:p>
            <a:r>
              <a:rPr lang="en-US" dirty="0" smtClean="0"/>
              <a:t>FBI Allele Table Erratum Forensic Community Education</a:t>
            </a:r>
          </a:p>
          <a:p>
            <a:r>
              <a:rPr lang="en-US" dirty="0" smtClean="0"/>
              <a:t>Sexual Assault Kit Hearing</a:t>
            </a:r>
          </a:p>
          <a:p>
            <a:r>
              <a:rPr lang="en-US" dirty="0" smtClean="0"/>
              <a:t>ASCLD Day on the Hill </a:t>
            </a:r>
          </a:p>
          <a:p>
            <a:r>
              <a:rPr lang="en-US" dirty="0" smtClean="0"/>
              <a:t>ABA Meeting at Fordham Law School</a:t>
            </a:r>
          </a:p>
          <a:p>
            <a:r>
              <a:rPr lang="en-US" dirty="0" smtClean="0"/>
              <a:t>Attended all the NCFS Meetings - provided updates</a:t>
            </a:r>
          </a:p>
          <a:p>
            <a:r>
              <a:rPr lang="en-US" dirty="0" smtClean="0"/>
              <a:t>Comments on NCFS documents</a:t>
            </a:r>
          </a:p>
          <a:p>
            <a:r>
              <a:rPr lang="en-US" dirty="0" smtClean="0"/>
              <a:t>HR 320 Rapid DNA Bill (House and Senate) Restructuring</a:t>
            </a:r>
          </a:p>
          <a:p>
            <a:r>
              <a:rPr lang="en-US" dirty="0" smtClean="0"/>
              <a:t>Negotiations on JFA</a:t>
            </a:r>
          </a:p>
          <a:p>
            <a:r>
              <a:rPr lang="en-US" dirty="0" smtClean="0"/>
              <a:t>Chair Presentation to PCAST Meeting and ongoing efforts</a:t>
            </a:r>
          </a:p>
          <a:p>
            <a:r>
              <a:rPr lang="en-US" dirty="0" smtClean="0"/>
              <a:t>CFSO presentations as ASCLD, AAFS, IAI, AFQAM, NWAFS, NAME </a:t>
            </a:r>
          </a:p>
          <a:p>
            <a:r>
              <a:rPr lang="en-US" dirty="0" smtClean="0"/>
              <a:t>Met with IACP, ASCIA, and MCC Representatives at IACP Meeting</a:t>
            </a:r>
          </a:p>
          <a:p>
            <a:r>
              <a:rPr lang="en-US" dirty="0" smtClean="0"/>
              <a:t>CFSO website update with more information</a:t>
            </a:r>
          </a:p>
          <a:p>
            <a:endParaRPr lang="en-US" dirty="0" smtClean="0"/>
          </a:p>
          <a:p>
            <a:endParaRPr lang="en-US" dirty="0" smtClean="0"/>
          </a:p>
          <a:p>
            <a:endParaRPr lang="en-US" dirty="0"/>
          </a:p>
        </p:txBody>
      </p:sp>
    </p:spTree>
    <p:extLst>
      <p:ext uri="{BB962C8B-B14F-4D97-AF65-F5344CB8AC3E}">
        <p14:creationId xmlns:p14="http://schemas.microsoft.com/office/powerpoint/2010/main" val="384773789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3600" dirty="0" smtClean="0"/>
              <a:t>FY2017 FEDERAL BUDGET PROPOSAL</a:t>
            </a:r>
            <a:endParaRPr lang="en-US" sz="3600"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271087070"/>
              </p:ext>
            </p:extLst>
          </p:nvPr>
        </p:nvGraphicFramePr>
        <p:xfrm>
          <a:off x="267477" y="1292289"/>
          <a:ext cx="7809723" cy="5276462"/>
        </p:xfrm>
        <a:graphic>
          <a:graphicData uri="http://schemas.openxmlformats.org/drawingml/2006/table">
            <a:tbl>
              <a:tblPr firstRow="1" firstCol="1" bandRow="1">
                <a:tableStyleId>{5C22544A-7EE6-4342-B048-85BDC9FD1C3A}</a:tableStyleId>
              </a:tblPr>
              <a:tblGrid>
                <a:gridCol w="1272831"/>
                <a:gridCol w="1265664"/>
                <a:gridCol w="1744257"/>
                <a:gridCol w="3526971"/>
              </a:tblGrid>
              <a:tr h="251220">
                <a:tc>
                  <a:txBody>
                    <a:bodyPr/>
                    <a:lstStyle/>
                    <a:p>
                      <a:pPr marL="0" marR="0" algn="r">
                        <a:spcBef>
                          <a:spcPts val="0"/>
                        </a:spcBef>
                        <a:spcAft>
                          <a:spcPts val="0"/>
                        </a:spcAft>
                      </a:pPr>
                      <a:r>
                        <a:rPr lang="en-US" sz="1600" dirty="0">
                          <a:effectLst/>
                        </a:rPr>
                        <a:t>PROGRAM</a:t>
                      </a:r>
                      <a:endParaRPr lang="en-US" sz="1600" dirty="0">
                        <a:effectLst/>
                        <a:latin typeface="Cambria" panose="02040503050406030204" pitchFamily="18" charset="0"/>
                        <a:ea typeface="MS Mincho" panose="02020609040205080304" pitchFamily="49" charset="-128"/>
                        <a:cs typeface="Times New Roman" panose="02020603050405020304" pitchFamily="18" charset="0"/>
                      </a:endParaRPr>
                    </a:p>
                  </a:txBody>
                  <a:tcPr marL="46160" marR="46160" marT="0" marB="0"/>
                </a:tc>
                <a:tc>
                  <a:txBody>
                    <a:bodyPr/>
                    <a:lstStyle/>
                    <a:p>
                      <a:pPr marL="0" marR="0" algn="r">
                        <a:spcBef>
                          <a:spcPts val="0"/>
                        </a:spcBef>
                        <a:spcAft>
                          <a:spcPts val="0"/>
                        </a:spcAft>
                      </a:pPr>
                      <a:r>
                        <a:rPr lang="en-US" sz="1600" dirty="0">
                          <a:effectLst/>
                        </a:rPr>
                        <a:t>FY16 Actual</a:t>
                      </a:r>
                      <a:endParaRPr lang="en-US" sz="1600" dirty="0">
                        <a:effectLst/>
                        <a:latin typeface="Cambria" panose="02040503050406030204" pitchFamily="18" charset="0"/>
                        <a:ea typeface="MS Mincho" panose="02020609040205080304" pitchFamily="49" charset="-128"/>
                        <a:cs typeface="Times New Roman" panose="02020603050405020304" pitchFamily="18" charset="0"/>
                      </a:endParaRPr>
                    </a:p>
                  </a:txBody>
                  <a:tcPr marL="46160" marR="46160" marT="0" marB="0"/>
                </a:tc>
                <a:tc>
                  <a:txBody>
                    <a:bodyPr/>
                    <a:lstStyle/>
                    <a:p>
                      <a:pPr marL="0" marR="0" algn="r">
                        <a:spcBef>
                          <a:spcPts val="0"/>
                        </a:spcBef>
                        <a:spcAft>
                          <a:spcPts val="0"/>
                        </a:spcAft>
                      </a:pPr>
                      <a:r>
                        <a:rPr lang="en-US" sz="1600" dirty="0">
                          <a:effectLst/>
                        </a:rPr>
                        <a:t>FY17 Proposed</a:t>
                      </a:r>
                      <a:endParaRPr lang="en-US" sz="1600" dirty="0">
                        <a:effectLst/>
                        <a:latin typeface="Cambria" panose="02040503050406030204" pitchFamily="18" charset="0"/>
                        <a:ea typeface="MS Mincho" panose="02020609040205080304" pitchFamily="49" charset="-128"/>
                        <a:cs typeface="Times New Roman" panose="02020603050405020304" pitchFamily="18" charset="0"/>
                      </a:endParaRPr>
                    </a:p>
                  </a:txBody>
                  <a:tcPr marL="46160" marR="46160" marT="0" marB="0"/>
                </a:tc>
                <a:tc>
                  <a:txBody>
                    <a:bodyPr/>
                    <a:lstStyle/>
                    <a:p>
                      <a:pPr marL="0" marR="0" algn="ctr">
                        <a:spcBef>
                          <a:spcPts val="0"/>
                        </a:spcBef>
                        <a:spcAft>
                          <a:spcPts val="0"/>
                        </a:spcAft>
                      </a:pPr>
                      <a:r>
                        <a:rPr lang="en-US" sz="1600" dirty="0">
                          <a:effectLst/>
                        </a:rPr>
                        <a:t>Notes on FY17</a:t>
                      </a:r>
                      <a:endParaRPr lang="en-US" sz="1600" dirty="0">
                        <a:effectLst/>
                        <a:latin typeface="Cambria" panose="02040503050406030204" pitchFamily="18" charset="0"/>
                        <a:ea typeface="MS Mincho" panose="02020609040205080304" pitchFamily="49" charset="-128"/>
                        <a:cs typeface="Times New Roman" panose="02020603050405020304" pitchFamily="18" charset="0"/>
                      </a:endParaRPr>
                    </a:p>
                  </a:txBody>
                  <a:tcPr marL="46160" marR="46160" marT="0" marB="0"/>
                </a:tc>
              </a:tr>
              <a:tr h="351076">
                <a:tc>
                  <a:txBody>
                    <a:bodyPr/>
                    <a:lstStyle/>
                    <a:p>
                      <a:pPr marL="0" marR="0" algn="r">
                        <a:spcBef>
                          <a:spcPts val="0"/>
                        </a:spcBef>
                        <a:spcAft>
                          <a:spcPts val="0"/>
                        </a:spcAft>
                      </a:pPr>
                      <a:r>
                        <a:rPr lang="en-US" sz="1600" dirty="0">
                          <a:effectLst/>
                        </a:rPr>
                        <a:t>NIJ R&amp;D</a:t>
                      </a:r>
                      <a:endParaRPr lang="en-US" sz="1600" dirty="0">
                        <a:effectLst/>
                        <a:latin typeface="Cambria" panose="02040503050406030204" pitchFamily="18" charset="0"/>
                        <a:ea typeface="MS Mincho" panose="02020609040205080304" pitchFamily="49" charset="-128"/>
                        <a:cs typeface="Times New Roman" panose="02020603050405020304" pitchFamily="18" charset="0"/>
                      </a:endParaRPr>
                    </a:p>
                  </a:txBody>
                  <a:tcPr marL="46160" marR="46160" marT="0" marB="0" anchor="ctr"/>
                </a:tc>
                <a:tc>
                  <a:txBody>
                    <a:bodyPr/>
                    <a:lstStyle/>
                    <a:p>
                      <a:pPr marL="0" marR="0" algn="ctr">
                        <a:spcBef>
                          <a:spcPts val="0"/>
                        </a:spcBef>
                        <a:spcAft>
                          <a:spcPts val="0"/>
                        </a:spcAft>
                      </a:pPr>
                      <a:r>
                        <a:rPr lang="en-US" sz="1600" dirty="0">
                          <a:effectLst/>
                        </a:rPr>
                        <a:t>$36m</a:t>
                      </a:r>
                      <a:endParaRPr lang="en-US" sz="1600" dirty="0">
                        <a:effectLst/>
                        <a:latin typeface="Cambria" panose="02040503050406030204" pitchFamily="18" charset="0"/>
                        <a:ea typeface="MS Mincho" panose="02020609040205080304" pitchFamily="49" charset="-128"/>
                        <a:cs typeface="Times New Roman" panose="02020603050405020304" pitchFamily="18" charset="0"/>
                      </a:endParaRPr>
                    </a:p>
                  </a:txBody>
                  <a:tcPr marL="46160" marR="46160" marT="0" marB="0" anchor="ctr"/>
                </a:tc>
                <a:tc>
                  <a:txBody>
                    <a:bodyPr/>
                    <a:lstStyle/>
                    <a:p>
                      <a:pPr marL="0" marR="0" algn="ctr">
                        <a:spcBef>
                          <a:spcPts val="0"/>
                        </a:spcBef>
                        <a:spcAft>
                          <a:spcPts val="0"/>
                        </a:spcAft>
                      </a:pPr>
                      <a:r>
                        <a:rPr lang="en-US" sz="1600">
                          <a:effectLst/>
                        </a:rPr>
                        <a:t>$48m</a:t>
                      </a:r>
                      <a:endParaRPr lang="en-US" sz="1600">
                        <a:effectLst/>
                        <a:latin typeface="Cambria" panose="02040503050406030204" pitchFamily="18" charset="0"/>
                        <a:ea typeface="MS Mincho" panose="02020609040205080304" pitchFamily="49" charset="-128"/>
                        <a:cs typeface="Times New Roman" panose="02020603050405020304" pitchFamily="18" charset="0"/>
                      </a:endParaRPr>
                    </a:p>
                  </a:txBody>
                  <a:tcPr marL="46160" marR="46160" marT="0" marB="0" anchor="ctr"/>
                </a:tc>
                <a:tc>
                  <a:txBody>
                    <a:bodyPr/>
                    <a:lstStyle/>
                    <a:p>
                      <a:pPr marL="0" marR="0" algn="r">
                        <a:spcBef>
                          <a:spcPts val="0"/>
                        </a:spcBef>
                        <a:spcAft>
                          <a:spcPts val="0"/>
                        </a:spcAft>
                      </a:pPr>
                      <a:r>
                        <a:rPr lang="en-US" sz="1100" dirty="0">
                          <a:effectLst/>
                        </a:rPr>
                        <a:t>$5m </a:t>
                      </a:r>
                      <a:r>
                        <a:rPr lang="en-US" sz="1100" dirty="0" smtClean="0">
                          <a:effectLst/>
                        </a:rPr>
                        <a:t>Collect </a:t>
                      </a:r>
                      <a:r>
                        <a:rPr lang="en-US" sz="1100" dirty="0">
                          <a:effectLst/>
                        </a:rPr>
                        <a:t>Digital Evidence Initiative to </a:t>
                      </a:r>
                      <a:r>
                        <a:rPr lang="en-US" sz="1100" dirty="0" smtClean="0">
                          <a:effectLst/>
                        </a:rPr>
                        <a:t>develop technology</a:t>
                      </a:r>
                      <a:endParaRPr lang="en-US" sz="1100" dirty="0">
                        <a:effectLst/>
                        <a:latin typeface="Cambria" panose="02040503050406030204" pitchFamily="18" charset="0"/>
                        <a:ea typeface="MS Mincho" panose="02020609040205080304" pitchFamily="49" charset="-128"/>
                        <a:cs typeface="Times New Roman" panose="02020603050405020304" pitchFamily="18" charset="0"/>
                      </a:endParaRPr>
                    </a:p>
                  </a:txBody>
                  <a:tcPr marL="46160" marR="46160" marT="0" marB="0" anchor="ctr"/>
                </a:tc>
              </a:tr>
              <a:tr h="607565">
                <a:tc>
                  <a:txBody>
                    <a:bodyPr/>
                    <a:lstStyle/>
                    <a:p>
                      <a:pPr marL="0" marR="0" algn="r">
                        <a:spcBef>
                          <a:spcPts val="0"/>
                        </a:spcBef>
                        <a:spcAft>
                          <a:spcPts val="0"/>
                        </a:spcAft>
                      </a:pPr>
                      <a:r>
                        <a:rPr lang="en-US" sz="1600" dirty="0">
                          <a:effectLst/>
                        </a:rPr>
                        <a:t>DNA Initiative</a:t>
                      </a:r>
                      <a:endParaRPr lang="en-US" sz="1600" dirty="0">
                        <a:effectLst/>
                        <a:latin typeface="Cambria" panose="02040503050406030204" pitchFamily="18" charset="0"/>
                        <a:ea typeface="MS Mincho" panose="02020609040205080304" pitchFamily="49" charset="-128"/>
                        <a:cs typeface="Times New Roman" panose="02020603050405020304" pitchFamily="18" charset="0"/>
                      </a:endParaRPr>
                    </a:p>
                  </a:txBody>
                  <a:tcPr marL="46160" marR="46160" marT="0" marB="0" anchor="ctr"/>
                </a:tc>
                <a:tc>
                  <a:txBody>
                    <a:bodyPr/>
                    <a:lstStyle/>
                    <a:p>
                      <a:pPr marL="0" marR="0" algn="ctr">
                        <a:spcBef>
                          <a:spcPts val="0"/>
                        </a:spcBef>
                        <a:spcAft>
                          <a:spcPts val="0"/>
                        </a:spcAft>
                      </a:pPr>
                      <a:r>
                        <a:rPr lang="en-US" sz="1600" dirty="0">
                          <a:effectLst/>
                        </a:rPr>
                        <a:t>$125m</a:t>
                      </a:r>
                      <a:endParaRPr lang="en-US" sz="1600" dirty="0">
                        <a:effectLst/>
                        <a:latin typeface="Cambria" panose="02040503050406030204" pitchFamily="18" charset="0"/>
                        <a:ea typeface="MS Mincho" panose="02020609040205080304" pitchFamily="49" charset="-128"/>
                        <a:cs typeface="Times New Roman" panose="02020603050405020304" pitchFamily="18" charset="0"/>
                      </a:endParaRPr>
                    </a:p>
                  </a:txBody>
                  <a:tcPr marL="46160" marR="46160" marT="0" marB="0" anchor="ctr"/>
                </a:tc>
                <a:tc>
                  <a:txBody>
                    <a:bodyPr/>
                    <a:lstStyle/>
                    <a:p>
                      <a:pPr marL="0" marR="0" algn="ctr">
                        <a:spcBef>
                          <a:spcPts val="0"/>
                        </a:spcBef>
                        <a:spcAft>
                          <a:spcPts val="0"/>
                        </a:spcAft>
                      </a:pPr>
                      <a:r>
                        <a:rPr lang="en-US" sz="1600" dirty="0">
                          <a:effectLst/>
                        </a:rPr>
                        <a:t>$105m</a:t>
                      </a:r>
                    </a:p>
                    <a:p>
                      <a:pPr marL="0" marR="0" algn="ctr">
                        <a:spcBef>
                          <a:spcPts val="0"/>
                        </a:spcBef>
                        <a:spcAft>
                          <a:spcPts val="0"/>
                        </a:spcAft>
                      </a:pPr>
                      <a:r>
                        <a:rPr lang="en-US" sz="1600" dirty="0">
                          <a:effectLst/>
                        </a:rPr>
                        <a:t>($20 Sexual Assault)</a:t>
                      </a:r>
                      <a:endParaRPr lang="en-US" sz="1600" dirty="0">
                        <a:effectLst/>
                        <a:latin typeface="Cambria" panose="02040503050406030204" pitchFamily="18" charset="0"/>
                        <a:ea typeface="MS Mincho" panose="02020609040205080304" pitchFamily="49" charset="-128"/>
                        <a:cs typeface="Times New Roman" panose="02020603050405020304" pitchFamily="18" charset="0"/>
                      </a:endParaRPr>
                    </a:p>
                  </a:txBody>
                  <a:tcPr marL="46160" marR="46160" marT="0" marB="0" anchor="ctr"/>
                </a:tc>
                <a:tc>
                  <a:txBody>
                    <a:bodyPr/>
                    <a:lstStyle/>
                    <a:p>
                      <a:pPr marL="0" marR="0" algn="r">
                        <a:spcBef>
                          <a:spcPts val="0"/>
                        </a:spcBef>
                        <a:spcAft>
                          <a:spcPts val="0"/>
                        </a:spcAft>
                      </a:pPr>
                      <a:r>
                        <a:rPr lang="en-US" sz="1100" dirty="0">
                          <a:effectLst/>
                        </a:rPr>
                        <a:t>Of the $105m $20m will be used for the Sexual Assault Evidence Kit program.  Kirk </a:t>
                      </a:r>
                      <a:r>
                        <a:rPr lang="en-US" sz="1100" dirty="0" err="1">
                          <a:effectLst/>
                        </a:rPr>
                        <a:t>Bloodsworth</a:t>
                      </a:r>
                      <a:r>
                        <a:rPr lang="en-US" sz="1100" dirty="0">
                          <a:effectLst/>
                        </a:rPr>
                        <a:t> and the Sexual Assault Forensic Exam Program receive no funding.</a:t>
                      </a:r>
                      <a:endParaRPr lang="en-US" sz="1100" dirty="0">
                        <a:effectLst/>
                        <a:latin typeface="Cambria" panose="02040503050406030204" pitchFamily="18" charset="0"/>
                        <a:ea typeface="MS Mincho" panose="02020609040205080304" pitchFamily="49" charset="-128"/>
                        <a:cs typeface="Times New Roman" panose="02020603050405020304" pitchFamily="18" charset="0"/>
                      </a:endParaRPr>
                    </a:p>
                  </a:txBody>
                  <a:tcPr marL="46160" marR="46160" marT="0" marB="0" anchor="ctr"/>
                </a:tc>
              </a:tr>
              <a:tr h="518142">
                <a:tc>
                  <a:txBody>
                    <a:bodyPr/>
                    <a:lstStyle/>
                    <a:p>
                      <a:pPr marL="0" marR="0" algn="r">
                        <a:spcBef>
                          <a:spcPts val="0"/>
                        </a:spcBef>
                        <a:spcAft>
                          <a:spcPts val="0"/>
                        </a:spcAft>
                      </a:pPr>
                      <a:r>
                        <a:rPr lang="en-US" sz="1600" dirty="0" smtClean="0">
                          <a:solidFill>
                            <a:schemeClr val="bg1"/>
                          </a:solidFill>
                          <a:effectLst/>
                        </a:rPr>
                        <a:t>Coverdell</a:t>
                      </a:r>
                      <a:endParaRPr lang="en-US" sz="1600" dirty="0">
                        <a:solidFill>
                          <a:schemeClr val="bg1"/>
                        </a:solidFill>
                        <a:effectLst/>
                        <a:latin typeface="Cambria" panose="02040503050406030204" pitchFamily="18" charset="0"/>
                        <a:ea typeface="MS Mincho" panose="02020609040205080304" pitchFamily="49" charset="-128"/>
                        <a:cs typeface="Times New Roman" panose="02020603050405020304" pitchFamily="18" charset="0"/>
                      </a:endParaRPr>
                    </a:p>
                  </a:txBody>
                  <a:tcPr marL="46160" marR="46160" marT="0" marB="0" anchor="ctr"/>
                </a:tc>
                <a:tc>
                  <a:txBody>
                    <a:bodyPr/>
                    <a:lstStyle/>
                    <a:p>
                      <a:pPr marL="0" marR="0" algn="ctr">
                        <a:spcBef>
                          <a:spcPts val="0"/>
                        </a:spcBef>
                        <a:spcAft>
                          <a:spcPts val="0"/>
                        </a:spcAft>
                      </a:pPr>
                      <a:r>
                        <a:rPr lang="en-US" sz="1600" dirty="0">
                          <a:solidFill>
                            <a:srgbClr val="FF6600"/>
                          </a:solidFill>
                          <a:effectLst/>
                        </a:rPr>
                        <a:t>$13.5</a:t>
                      </a:r>
                      <a:endParaRPr lang="en-US" sz="1600" dirty="0">
                        <a:solidFill>
                          <a:srgbClr val="FF6600"/>
                        </a:solidFill>
                        <a:effectLst/>
                        <a:latin typeface="Cambria" panose="02040503050406030204" pitchFamily="18" charset="0"/>
                        <a:ea typeface="MS Mincho" panose="02020609040205080304" pitchFamily="49" charset="-128"/>
                        <a:cs typeface="Times New Roman" panose="02020603050405020304" pitchFamily="18" charset="0"/>
                      </a:endParaRPr>
                    </a:p>
                  </a:txBody>
                  <a:tcPr marL="46160" marR="46160" marT="0" marB="0" anchor="ctr"/>
                </a:tc>
                <a:tc>
                  <a:txBody>
                    <a:bodyPr/>
                    <a:lstStyle/>
                    <a:p>
                      <a:pPr marL="0" marR="0" algn="ctr">
                        <a:spcBef>
                          <a:spcPts val="0"/>
                        </a:spcBef>
                        <a:spcAft>
                          <a:spcPts val="0"/>
                        </a:spcAft>
                      </a:pPr>
                      <a:r>
                        <a:rPr lang="en-US" sz="1600" dirty="0">
                          <a:solidFill>
                            <a:srgbClr val="FF6600"/>
                          </a:solidFill>
                          <a:effectLst/>
                        </a:rPr>
                        <a:t>0</a:t>
                      </a:r>
                      <a:endParaRPr lang="en-US" sz="1600" dirty="0">
                        <a:solidFill>
                          <a:srgbClr val="FF6600"/>
                        </a:solidFill>
                        <a:effectLst/>
                        <a:latin typeface="Cambria" panose="02040503050406030204" pitchFamily="18" charset="0"/>
                        <a:ea typeface="MS Mincho" panose="02020609040205080304" pitchFamily="49" charset="-128"/>
                        <a:cs typeface="Times New Roman" panose="02020603050405020304" pitchFamily="18" charset="0"/>
                      </a:endParaRPr>
                    </a:p>
                  </a:txBody>
                  <a:tcPr marL="46160" marR="46160" marT="0" marB="0" anchor="ctr"/>
                </a:tc>
                <a:tc>
                  <a:txBody>
                    <a:bodyPr/>
                    <a:lstStyle/>
                    <a:p>
                      <a:pPr marL="0" marR="0" algn="r">
                        <a:spcBef>
                          <a:spcPts val="0"/>
                        </a:spcBef>
                        <a:spcAft>
                          <a:spcPts val="0"/>
                        </a:spcAft>
                      </a:pPr>
                      <a:r>
                        <a:rPr lang="en-US" sz="1100" dirty="0">
                          <a:solidFill>
                            <a:srgbClr val="FF6600"/>
                          </a:solidFill>
                          <a:effectLst/>
                        </a:rPr>
                        <a:t>The Department of Justice recommends not funding Coverdell and rescinding the FY16 funding from Congress back into the budget to offset other programs.</a:t>
                      </a:r>
                      <a:endParaRPr lang="en-US" sz="1100" dirty="0">
                        <a:solidFill>
                          <a:srgbClr val="FF6600"/>
                        </a:solidFill>
                        <a:effectLst/>
                        <a:latin typeface="Cambria" panose="02040503050406030204" pitchFamily="18" charset="0"/>
                        <a:ea typeface="MS Mincho" panose="02020609040205080304" pitchFamily="49" charset="-128"/>
                        <a:cs typeface="Times New Roman" panose="02020603050405020304" pitchFamily="18" charset="0"/>
                      </a:endParaRPr>
                    </a:p>
                  </a:txBody>
                  <a:tcPr marL="46160" marR="46160" marT="0" marB="0" anchor="ctr"/>
                </a:tc>
              </a:tr>
              <a:tr h="753661">
                <a:tc>
                  <a:txBody>
                    <a:bodyPr/>
                    <a:lstStyle/>
                    <a:p>
                      <a:pPr marL="0" marR="0" algn="r">
                        <a:spcBef>
                          <a:spcPts val="0"/>
                        </a:spcBef>
                        <a:spcAft>
                          <a:spcPts val="0"/>
                        </a:spcAft>
                      </a:pPr>
                      <a:r>
                        <a:rPr lang="en-US" sz="1600" dirty="0">
                          <a:effectLst/>
                        </a:rPr>
                        <a:t>Post Conviction DNA Testing</a:t>
                      </a:r>
                      <a:endParaRPr lang="en-US" sz="1600" dirty="0">
                        <a:effectLst/>
                        <a:latin typeface="Cambria" panose="02040503050406030204" pitchFamily="18" charset="0"/>
                        <a:ea typeface="MS Mincho" panose="02020609040205080304" pitchFamily="49" charset="-128"/>
                        <a:cs typeface="Times New Roman" panose="02020603050405020304" pitchFamily="18" charset="0"/>
                      </a:endParaRPr>
                    </a:p>
                  </a:txBody>
                  <a:tcPr marL="46160" marR="46160" marT="0" marB="0" anchor="ctr"/>
                </a:tc>
                <a:tc>
                  <a:txBody>
                    <a:bodyPr/>
                    <a:lstStyle/>
                    <a:p>
                      <a:pPr marL="0" marR="0" algn="ctr">
                        <a:spcBef>
                          <a:spcPts val="0"/>
                        </a:spcBef>
                        <a:spcAft>
                          <a:spcPts val="0"/>
                        </a:spcAft>
                      </a:pPr>
                      <a:r>
                        <a:rPr lang="en-US" sz="1600" dirty="0">
                          <a:effectLst/>
                        </a:rPr>
                        <a:t>$4</a:t>
                      </a:r>
                      <a:endParaRPr lang="en-US" sz="1600" dirty="0">
                        <a:effectLst/>
                        <a:latin typeface="Cambria" panose="02040503050406030204" pitchFamily="18" charset="0"/>
                        <a:ea typeface="MS Mincho" panose="02020609040205080304" pitchFamily="49" charset="-128"/>
                        <a:cs typeface="Times New Roman" panose="02020603050405020304" pitchFamily="18" charset="0"/>
                      </a:endParaRPr>
                    </a:p>
                  </a:txBody>
                  <a:tcPr marL="46160" marR="46160" marT="0" marB="0" anchor="ctr"/>
                </a:tc>
                <a:tc>
                  <a:txBody>
                    <a:bodyPr/>
                    <a:lstStyle/>
                    <a:p>
                      <a:pPr marL="0" marR="0" algn="ctr">
                        <a:spcBef>
                          <a:spcPts val="0"/>
                        </a:spcBef>
                        <a:spcAft>
                          <a:spcPts val="0"/>
                        </a:spcAft>
                      </a:pPr>
                      <a:r>
                        <a:rPr lang="en-US" sz="1600" dirty="0">
                          <a:effectLst/>
                        </a:rPr>
                        <a:t>0</a:t>
                      </a:r>
                      <a:endParaRPr lang="en-US" sz="1600" dirty="0">
                        <a:effectLst/>
                        <a:latin typeface="Cambria" panose="02040503050406030204" pitchFamily="18" charset="0"/>
                        <a:ea typeface="MS Mincho" panose="02020609040205080304" pitchFamily="49" charset="-128"/>
                        <a:cs typeface="Times New Roman" panose="02020603050405020304" pitchFamily="18" charset="0"/>
                      </a:endParaRPr>
                    </a:p>
                  </a:txBody>
                  <a:tcPr marL="46160" marR="46160" marT="0" marB="0" anchor="ctr"/>
                </a:tc>
                <a:tc>
                  <a:txBody>
                    <a:bodyPr/>
                    <a:lstStyle/>
                    <a:p>
                      <a:pPr marL="0" marR="0" algn="r">
                        <a:spcBef>
                          <a:spcPts val="0"/>
                        </a:spcBef>
                        <a:spcAft>
                          <a:spcPts val="0"/>
                        </a:spcAft>
                      </a:pPr>
                      <a:r>
                        <a:rPr lang="en-US" sz="800" dirty="0">
                          <a:effectLst/>
                        </a:rPr>
                        <a:t> </a:t>
                      </a:r>
                      <a:endParaRPr lang="en-US" sz="800" dirty="0">
                        <a:effectLst/>
                        <a:latin typeface="Cambria" panose="02040503050406030204" pitchFamily="18" charset="0"/>
                        <a:ea typeface="MS Mincho" panose="02020609040205080304" pitchFamily="49" charset="-128"/>
                        <a:cs typeface="Times New Roman" panose="02020603050405020304" pitchFamily="18" charset="0"/>
                      </a:endParaRPr>
                    </a:p>
                  </a:txBody>
                  <a:tcPr marL="46160" marR="46160" marT="0" marB="0" anchor="ctr"/>
                </a:tc>
              </a:tr>
              <a:tr h="2794798">
                <a:tc>
                  <a:txBody>
                    <a:bodyPr/>
                    <a:lstStyle/>
                    <a:p>
                      <a:pPr marL="0" marR="0" algn="r">
                        <a:spcBef>
                          <a:spcPts val="0"/>
                        </a:spcBef>
                        <a:spcAft>
                          <a:spcPts val="0"/>
                        </a:spcAft>
                      </a:pPr>
                      <a:r>
                        <a:rPr lang="en-US" sz="1600" dirty="0">
                          <a:effectLst/>
                        </a:rPr>
                        <a:t>Forensic Initiative</a:t>
                      </a:r>
                      <a:endParaRPr lang="en-US" sz="1600" dirty="0">
                        <a:effectLst/>
                        <a:latin typeface="Cambria" panose="02040503050406030204" pitchFamily="18" charset="0"/>
                        <a:ea typeface="MS Mincho" panose="02020609040205080304" pitchFamily="49" charset="-128"/>
                        <a:cs typeface="Times New Roman" panose="02020603050405020304" pitchFamily="18" charset="0"/>
                      </a:endParaRPr>
                    </a:p>
                  </a:txBody>
                  <a:tcPr marL="46160" marR="46160" marT="0" marB="0" anchor="ctr"/>
                </a:tc>
                <a:tc>
                  <a:txBody>
                    <a:bodyPr/>
                    <a:lstStyle/>
                    <a:p>
                      <a:pPr marL="0" marR="0" algn="ctr">
                        <a:spcBef>
                          <a:spcPts val="0"/>
                        </a:spcBef>
                        <a:spcAft>
                          <a:spcPts val="0"/>
                        </a:spcAft>
                      </a:pPr>
                      <a:r>
                        <a:rPr lang="en-US" sz="1600" dirty="0">
                          <a:effectLst/>
                        </a:rPr>
                        <a:t>$4m</a:t>
                      </a:r>
                      <a:endParaRPr lang="en-US" sz="1600" dirty="0">
                        <a:effectLst/>
                        <a:latin typeface="Cambria" panose="02040503050406030204" pitchFamily="18" charset="0"/>
                        <a:ea typeface="MS Mincho" panose="02020609040205080304" pitchFamily="49" charset="-128"/>
                        <a:cs typeface="Times New Roman" panose="02020603050405020304" pitchFamily="18" charset="0"/>
                      </a:endParaRPr>
                    </a:p>
                  </a:txBody>
                  <a:tcPr marL="46160" marR="46160" marT="0" marB="0" anchor="ctr"/>
                </a:tc>
                <a:tc>
                  <a:txBody>
                    <a:bodyPr/>
                    <a:lstStyle/>
                    <a:p>
                      <a:pPr marL="0" marR="0" algn="ctr">
                        <a:spcBef>
                          <a:spcPts val="0"/>
                        </a:spcBef>
                        <a:spcAft>
                          <a:spcPts val="0"/>
                        </a:spcAft>
                      </a:pPr>
                      <a:r>
                        <a:rPr lang="en-US" sz="1600" dirty="0">
                          <a:effectLst/>
                        </a:rPr>
                        <a:t>$6m</a:t>
                      </a:r>
                      <a:endParaRPr lang="en-US" sz="1600" dirty="0">
                        <a:effectLst/>
                        <a:latin typeface="Cambria" panose="02040503050406030204" pitchFamily="18" charset="0"/>
                        <a:ea typeface="MS Mincho" panose="02020609040205080304" pitchFamily="49" charset="-128"/>
                        <a:cs typeface="Times New Roman" panose="02020603050405020304" pitchFamily="18" charset="0"/>
                      </a:endParaRPr>
                    </a:p>
                  </a:txBody>
                  <a:tcPr marL="46160" marR="46160" marT="0" marB="0" anchor="ctr"/>
                </a:tc>
                <a:tc>
                  <a:txBody>
                    <a:bodyPr/>
                    <a:lstStyle/>
                    <a:p>
                      <a:pPr marL="0" marR="0" algn="r">
                        <a:spcBef>
                          <a:spcPts val="0"/>
                        </a:spcBef>
                        <a:spcAft>
                          <a:spcPts val="0"/>
                        </a:spcAft>
                      </a:pPr>
                      <a:r>
                        <a:rPr lang="en-US" sz="1100" dirty="0">
                          <a:effectLst/>
                        </a:rPr>
                        <a:t>“An enhancement of $2m is requested for this initiative, which works to strengthen and enhance the practice of forensic sciences.  Funding is used to support the Forensic Science Advisory Committee chaired by the Attorney General and the Director of the National Institute of Standards and Technology.  The Commission draws upon each agency’s core strengths to promote scientific validity, reduce fragmentation, and improve federal coordination of forensic science.  It include federal, state and local forensic science service providers; research scientists and academics; law enforcement officials; prosecutors, defense attorneys and judges; and other stakeholders from across the country.  Funding is also used to support the National Institute of Standards and Technology for measurement science and standards support of forensic science. “ </a:t>
                      </a:r>
                      <a:endParaRPr lang="en-US" sz="1100" dirty="0">
                        <a:effectLst/>
                        <a:latin typeface="Cambria" panose="02040503050406030204" pitchFamily="18" charset="0"/>
                        <a:ea typeface="MS Mincho" panose="02020609040205080304" pitchFamily="49" charset="-128"/>
                        <a:cs typeface="Times New Roman" panose="02020603050405020304" pitchFamily="18" charset="0"/>
                      </a:endParaRPr>
                    </a:p>
                  </a:txBody>
                  <a:tcPr marL="46160" marR="46160" marT="0" marB="0" anchor="ctr"/>
                </a:tc>
              </a:tr>
            </a:tbl>
          </a:graphicData>
        </a:graphic>
      </p:graphicFrame>
    </p:spTree>
    <p:extLst>
      <p:ext uri="{BB962C8B-B14F-4D97-AF65-F5344CB8AC3E}">
        <p14:creationId xmlns:p14="http://schemas.microsoft.com/office/powerpoint/2010/main" val="428080579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3600" dirty="0"/>
              <a:t>FY2017 FEDERAL BUDGET PROPOSAL</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783405589"/>
              </p:ext>
            </p:extLst>
          </p:nvPr>
        </p:nvGraphicFramePr>
        <p:xfrm>
          <a:off x="774440" y="2024743"/>
          <a:ext cx="6624736" cy="2432957"/>
        </p:xfrm>
        <a:graphic>
          <a:graphicData uri="http://schemas.openxmlformats.org/drawingml/2006/table">
            <a:tbl>
              <a:tblPr firstRow="1" firstCol="1" bandRow="1">
                <a:tableStyleId>{5C22544A-7EE6-4342-B048-85BDC9FD1C3A}</a:tableStyleId>
              </a:tblPr>
              <a:tblGrid>
                <a:gridCol w="1101013"/>
                <a:gridCol w="2211355"/>
                <a:gridCol w="1656184"/>
                <a:gridCol w="1656184"/>
              </a:tblGrid>
              <a:tr h="486591">
                <a:tc>
                  <a:txBody>
                    <a:bodyPr/>
                    <a:lstStyle/>
                    <a:p>
                      <a:pPr marL="0" marR="0">
                        <a:spcBef>
                          <a:spcPts val="0"/>
                        </a:spcBef>
                        <a:spcAft>
                          <a:spcPts val="0"/>
                        </a:spcAft>
                      </a:pPr>
                      <a:r>
                        <a:rPr lang="en-US" sz="1600" dirty="0">
                          <a:effectLst/>
                        </a:rPr>
                        <a:t>PROGRAM</a:t>
                      </a:r>
                      <a:endParaRPr lang="en-US" sz="1600" dirty="0">
                        <a:effectLst/>
                        <a:latin typeface="Cambria" panose="02040503050406030204" pitchFamily="18" charset="0"/>
                        <a:ea typeface="MS Mincho" panose="02020609040205080304" pitchFamily="49" charset="-128"/>
                        <a:cs typeface="Times New Roman" panose="02020603050405020304" pitchFamily="18" charset="0"/>
                      </a:endParaRPr>
                    </a:p>
                  </a:txBody>
                  <a:tcPr marL="68580" marR="68580" marT="0" marB="0"/>
                </a:tc>
                <a:tc>
                  <a:txBody>
                    <a:bodyPr/>
                    <a:lstStyle/>
                    <a:p>
                      <a:pPr marL="0" marR="0">
                        <a:spcBef>
                          <a:spcPts val="0"/>
                        </a:spcBef>
                        <a:spcAft>
                          <a:spcPts val="0"/>
                        </a:spcAft>
                      </a:pPr>
                      <a:r>
                        <a:rPr lang="en-US" sz="1600" dirty="0">
                          <a:effectLst/>
                        </a:rPr>
                        <a:t>FY16 Actual</a:t>
                      </a:r>
                      <a:endParaRPr lang="en-US" sz="1600" dirty="0">
                        <a:effectLst/>
                        <a:latin typeface="Cambria" panose="02040503050406030204" pitchFamily="18" charset="0"/>
                        <a:ea typeface="MS Mincho" panose="02020609040205080304" pitchFamily="49" charset="-128"/>
                        <a:cs typeface="Times New Roman" panose="02020603050405020304" pitchFamily="18" charset="0"/>
                      </a:endParaRPr>
                    </a:p>
                  </a:txBody>
                  <a:tcPr marL="68580" marR="68580" marT="0" marB="0"/>
                </a:tc>
                <a:tc>
                  <a:txBody>
                    <a:bodyPr/>
                    <a:lstStyle/>
                    <a:p>
                      <a:pPr marL="0" marR="0">
                        <a:spcBef>
                          <a:spcPts val="0"/>
                        </a:spcBef>
                        <a:spcAft>
                          <a:spcPts val="0"/>
                        </a:spcAft>
                      </a:pPr>
                      <a:r>
                        <a:rPr lang="en-US" sz="1600">
                          <a:effectLst/>
                        </a:rPr>
                        <a:t>FY17 Proposed</a:t>
                      </a:r>
                      <a:endParaRPr lang="en-US" sz="1600">
                        <a:effectLst/>
                        <a:latin typeface="Cambria" panose="02040503050406030204" pitchFamily="18" charset="0"/>
                        <a:ea typeface="MS Mincho" panose="02020609040205080304" pitchFamily="49" charset="-128"/>
                        <a:cs typeface="Times New Roman" panose="02020603050405020304" pitchFamily="18" charset="0"/>
                      </a:endParaRPr>
                    </a:p>
                  </a:txBody>
                  <a:tcPr marL="68580" marR="68580" marT="0" marB="0"/>
                </a:tc>
                <a:tc>
                  <a:txBody>
                    <a:bodyPr/>
                    <a:lstStyle/>
                    <a:p>
                      <a:pPr marL="0" marR="0">
                        <a:spcBef>
                          <a:spcPts val="0"/>
                        </a:spcBef>
                        <a:spcAft>
                          <a:spcPts val="0"/>
                        </a:spcAft>
                      </a:pPr>
                      <a:r>
                        <a:rPr lang="en-US" sz="1600">
                          <a:effectLst/>
                        </a:rPr>
                        <a:t>Notes:</a:t>
                      </a:r>
                      <a:endParaRPr lang="en-US" sz="1600">
                        <a:effectLst/>
                        <a:latin typeface="Cambria" panose="02040503050406030204" pitchFamily="18" charset="0"/>
                        <a:ea typeface="MS Mincho" panose="02020609040205080304" pitchFamily="49" charset="-128"/>
                        <a:cs typeface="Times New Roman" panose="02020603050405020304" pitchFamily="18" charset="0"/>
                      </a:endParaRPr>
                    </a:p>
                  </a:txBody>
                  <a:tcPr marL="68580" marR="68580" marT="0" marB="0"/>
                </a:tc>
              </a:tr>
              <a:tr h="1946366">
                <a:tc>
                  <a:txBody>
                    <a:bodyPr/>
                    <a:lstStyle/>
                    <a:p>
                      <a:pPr marL="0" marR="0">
                        <a:spcBef>
                          <a:spcPts val="0"/>
                        </a:spcBef>
                        <a:spcAft>
                          <a:spcPts val="0"/>
                        </a:spcAft>
                      </a:pPr>
                      <a:r>
                        <a:rPr lang="en-US" sz="1600" dirty="0">
                          <a:effectLst/>
                        </a:rPr>
                        <a:t>OSAC</a:t>
                      </a:r>
                      <a:endParaRPr lang="en-US" sz="1600" dirty="0">
                        <a:effectLst/>
                        <a:latin typeface="Cambria" panose="02040503050406030204" pitchFamily="18" charset="0"/>
                        <a:ea typeface="MS Mincho" panose="02020609040205080304" pitchFamily="49" charset="-128"/>
                        <a:cs typeface="Times New Roman" panose="02020603050405020304" pitchFamily="18" charset="0"/>
                      </a:endParaRPr>
                    </a:p>
                  </a:txBody>
                  <a:tcPr marL="68580" marR="68580" marT="0" marB="0" anchor="ctr"/>
                </a:tc>
                <a:tc>
                  <a:txBody>
                    <a:bodyPr/>
                    <a:lstStyle/>
                    <a:p>
                      <a:pPr marL="0" marR="0">
                        <a:spcBef>
                          <a:spcPts val="0"/>
                        </a:spcBef>
                        <a:spcAft>
                          <a:spcPts val="0"/>
                        </a:spcAft>
                      </a:pPr>
                      <a:r>
                        <a:rPr lang="en-US" sz="1600" dirty="0">
                          <a:effectLst/>
                        </a:rPr>
                        <a:t>0 in NIST, transfer of $</a:t>
                      </a:r>
                      <a:r>
                        <a:rPr lang="en-US" sz="1600" dirty="0" smtClean="0">
                          <a:effectLst/>
                        </a:rPr>
                        <a:t>4.5M </a:t>
                      </a:r>
                      <a:r>
                        <a:rPr lang="en-US" sz="1600" dirty="0">
                          <a:effectLst/>
                        </a:rPr>
                        <a:t>from DOJ OLES Forensic Initiative</a:t>
                      </a:r>
                      <a:endParaRPr lang="en-US" sz="1600" dirty="0">
                        <a:effectLst/>
                        <a:latin typeface="Cambria" panose="02040503050406030204" pitchFamily="18" charset="0"/>
                        <a:ea typeface="MS Mincho" panose="02020609040205080304" pitchFamily="49" charset="-128"/>
                        <a:cs typeface="Times New Roman" panose="02020603050405020304" pitchFamily="18" charset="0"/>
                      </a:endParaRPr>
                    </a:p>
                  </a:txBody>
                  <a:tcPr marL="68580" marR="68580" marT="0" marB="0" anchor="ctr"/>
                </a:tc>
                <a:tc>
                  <a:txBody>
                    <a:bodyPr/>
                    <a:lstStyle/>
                    <a:p>
                      <a:pPr marL="0" marR="0">
                        <a:spcBef>
                          <a:spcPts val="0"/>
                        </a:spcBef>
                        <a:spcAft>
                          <a:spcPts val="0"/>
                        </a:spcAft>
                      </a:pPr>
                      <a:r>
                        <a:rPr lang="en-US" sz="1600" dirty="0">
                          <a:solidFill>
                            <a:srgbClr val="FF0000"/>
                          </a:solidFill>
                          <a:effectLst/>
                        </a:rPr>
                        <a:t>$</a:t>
                      </a:r>
                      <a:r>
                        <a:rPr lang="en-US" sz="1600" dirty="0" smtClean="0">
                          <a:solidFill>
                            <a:srgbClr val="FF0000"/>
                          </a:solidFill>
                          <a:effectLst/>
                        </a:rPr>
                        <a:t>2.99M </a:t>
                      </a:r>
                      <a:r>
                        <a:rPr lang="en-US" sz="1600" dirty="0">
                          <a:solidFill>
                            <a:srgbClr val="FF0000"/>
                          </a:solidFill>
                          <a:effectLst/>
                        </a:rPr>
                        <a:t>estimated transferred</a:t>
                      </a:r>
                      <a:endParaRPr lang="en-US" sz="1600" dirty="0">
                        <a:solidFill>
                          <a:srgbClr val="FF0000"/>
                        </a:solidFill>
                        <a:effectLst/>
                        <a:latin typeface="Cambria" panose="02040503050406030204" pitchFamily="18" charset="0"/>
                        <a:ea typeface="MS Mincho" panose="02020609040205080304" pitchFamily="49" charset="-128"/>
                        <a:cs typeface="Times New Roman" panose="02020603050405020304" pitchFamily="18" charset="0"/>
                      </a:endParaRPr>
                    </a:p>
                  </a:txBody>
                  <a:tcPr marL="68580" marR="68580" marT="0" marB="0" anchor="ctr"/>
                </a:tc>
                <a:tc>
                  <a:txBody>
                    <a:bodyPr/>
                    <a:lstStyle/>
                    <a:p>
                      <a:pPr marL="0" marR="0">
                        <a:spcBef>
                          <a:spcPts val="0"/>
                        </a:spcBef>
                        <a:spcAft>
                          <a:spcPts val="0"/>
                        </a:spcAft>
                      </a:pPr>
                      <a:r>
                        <a:rPr lang="en-US" sz="1600" dirty="0">
                          <a:effectLst/>
                        </a:rPr>
                        <a:t>NIST budget estimates a lower FY17 budget for forensics</a:t>
                      </a:r>
                      <a:endParaRPr lang="en-US" sz="1600" dirty="0">
                        <a:effectLst/>
                        <a:latin typeface="Cambria" panose="02040503050406030204" pitchFamily="18" charset="0"/>
                        <a:ea typeface="MS Mincho" panose="02020609040205080304" pitchFamily="49" charset="-128"/>
                        <a:cs typeface="Times New Roman" panose="02020603050405020304" pitchFamily="18" charset="0"/>
                      </a:endParaRPr>
                    </a:p>
                  </a:txBody>
                  <a:tcPr marL="68580" marR="68580" marT="0" marB="0" anchor="ctr"/>
                </a:tc>
              </a:tr>
            </a:tbl>
          </a:graphicData>
        </a:graphic>
      </p:graphicFrame>
    </p:spTree>
    <p:extLst>
      <p:ext uri="{BB962C8B-B14F-4D97-AF65-F5344CB8AC3E}">
        <p14:creationId xmlns:p14="http://schemas.microsoft.com/office/powerpoint/2010/main" val="189669831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 y="274638"/>
            <a:ext cx="8386762" cy="1143000"/>
          </a:xfrm>
        </p:spPr>
        <p:txBody>
          <a:bodyPr/>
          <a:lstStyle/>
          <a:p>
            <a:r>
              <a:rPr lang="en-US" sz="4400" dirty="0" smtClean="0"/>
              <a:t>Proposed CFSO Funding Approach:</a:t>
            </a:r>
            <a:endParaRPr lang="en-US" sz="4400" dirty="0"/>
          </a:p>
        </p:txBody>
      </p:sp>
      <p:sp>
        <p:nvSpPr>
          <p:cNvPr id="3" name="Content Placeholder 2"/>
          <p:cNvSpPr>
            <a:spLocks noGrp="1"/>
          </p:cNvSpPr>
          <p:nvPr>
            <p:ph idx="1"/>
          </p:nvPr>
        </p:nvSpPr>
        <p:spPr>
          <a:xfrm>
            <a:off x="1" y="1985962"/>
            <a:ext cx="8386762" cy="4414837"/>
          </a:xfrm>
        </p:spPr>
        <p:txBody>
          <a:bodyPr/>
          <a:lstStyle/>
          <a:p>
            <a:r>
              <a:rPr lang="en-US" sz="2800" dirty="0" smtClean="0"/>
              <a:t>Increase Coverdell to Match Authorized Level of $25M </a:t>
            </a:r>
          </a:p>
          <a:p>
            <a:pPr marL="114300" indent="0">
              <a:buNone/>
            </a:pPr>
            <a:endParaRPr lang="en-US" sz="2800" dirty="0" smtClean="0"/>
          </a:p>
          <a:p>
            <a:r>
              <a:rPr lang="en-US" sz="2800" dirty="0" smtClean="0"/>
              <a:t>Increase OSAC Funding to at least $4 million</a:t>
            </a:r>
          </a:p>
          <a:p>
            <a:endParaRPr lang="en-US" sz="2800" dirty="0" smtClean="0"/>
          </a:p>
          <a:p>
            <a:r>
              <a:rPr lang="en-US" sz="2800" dirty="0" smtClean="0"/>
              <a:t>Increase Federal Research Funding at ALL Federal Agencies in Concert with Academia</a:t>
            </a:r>
          </a:p>
          <a:p>
            <a:endParaRPr lang="en-US" sz="2800" dirty="0" smtClean="0"/>
          </a:p>
          <a:p>
            <a:r>
              <a:rPr lang="en-US" sz="2800" dirty="0" smtClean="0"/>
              <a:t>Increase DNA (and other forensic discipline) Funding </a:t>
            </a:r>
          </a:p>
          <a:p>
            <a:pPr marL="114300" indent="0">
              <a:buNone/>
            </a:pPr>
            <a:endParaRPr lang="en-US" dirty="0"/>
          </a:p>
        </p:txBody>
      </p:sp>
    </p:spTree>
    <p:extLst>
      <p:ext uri="{BB962C8B-B14F-4D97-AF65-F5344CB8AC3E}">
        <p14:creationId xmlns:p14="http://schemas.microsoft.com/office/powerpoint/2010/main" val="36450757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3265" y="274638"/>
            <a:ext cx="8098972" cy="658423"/>
          </a:xfrm>
        </p:spPr>
        <p:txBody>
          <a:bodyPr/>
          <a:lstStyle/>
          <a:p>
            <a:r>
              <a:rPr lang="en-US" sz="3600" dirty="0" smtClean="0"/>
              <a:t>Where is the forensic advancement bill</a:t>
            </a:r>
            <a:r>
              <a:rPr lang="en-US" sz="4400" dirty="0" smtClean="0"/>
              <a:t>…</a:t>
            </a:r>
            <a:endParaRPr lang="en-US" sz="4400"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841241" y="1007090"/>
            <a:ext cx="4572000" cy="3429000"/>
          </a:xfrm>
        </p:spPr>
      </p:pic>
      <p:sp>
        <p:nvSpPr>
          <p:cNvPr id="5" name="TextBox 4"/>
          <p:cNvSpPr txBox="1"/>
          <p:nvPr/>
        </p:nvSpPr>
        <p:spPr>
          <a:xfrm>
            <a:off x="457200" y="4510119"/>
            <a:ext cx="7620000" cy="3231654"/>
          </a:xfrm>
          <a:prstGeom prst="rect">
            <a:avLst/>
          </a:prstGeom>
          <a:noFill/>
        </p:spPr>
        <p:txBody>
          <a:bodyPr wrap="square" rtlCol="0">
            <a:spAutoFit/>
          </a:bodyPr>
          <a:lstStyle/>
          <a:p>
            <a:pPr algn="ctr"/>
            <a:r>
              <a:rPr lang="en-US" sz="2400" dirty="0" smtClean="0">
                <a:solidFill>
                  <a:srgbClr val="FF0000"/>
                </a:solidFill>
              </a:rPr>
              <a:t>Forensic Advancement Legislation</a:t>
            </a:r>
          </a:p>
          <a:p>
            <a:pPr marL="285750" indent="-285750" algn="ctr">
              <a:buFont typeface="Arial" panose="020B0604020202020204" pitchFamily="34" charset="0"/>
              <a:buChar char="•"/>
            </a:pPr>
            <a:r>
              <a:rPr lang="en-US" dirty="0" smtClean="0"/>
              <a:t>Priorities in D.C.</a:t>
            </a:r>
          </a:p>
          <a:p>
            <a:pPr marL="285750" indent="-285750" algn="ctr">
              <a:buFont typeface="Arial" panose="020B0604020202020204" pitchFamily="34" charset="0"/>
              <a:buChar char="•"/>
            </a:pPr>
            <a:r>
              <a:rPr lang="en-US" dirty="0" smtClean="0"/>
              <a:t>NIST OSAC Formed (new drafts submitted)</a:t>
            </a:r>
          </a:p>
          <a:p>
            <a:pPr marL="285750" indent="-285750" algn="ctr">
              <a:buFont typeface="Arial" panose="020B0604020202020204" pitchFamily="34" charset="0"/>
              <a:buChar char="•"/>
            </a:pPr>
            <a:r>
              <a:rPr lang="en-US" dirty="0" smtClean="0"/>
              <a:t>Sequential referral concerns in the House</a:t>
            </a:r>
          </a:p>
          <a:p>
            <a:pPr marL="285750" indent="-285750" algn="ctr">
              <a:buFont typeface="Arial" panose="020B0604020202020204" pitchFamily="34" charset="0"/>
              <a:buChar char="•"/>
            </a:pPr>
            <a:r>
              <a:rPr lang="en-US" dirty="0" smtClean="0"/>
              <a:t>Senate Science Committee wants ownership of Research and Standards</a:t>
            </a:r>
          </a:p>
          <a:p>
            <a:pPr marL="285750" indent="-285750" algn="ctr">
              <a:buFont typeface="Arial" panose="020B0604020202020204" pitchFamily="34" charset="0"/>
              <a:buChar char="•"/>
            </a:pPr>
            <a:r>
              <a:rPr lang="en-US" dirty="0" smtClean="0"/>
              <a:t>Dialog within member organizations of CFSO</a:t>
            </a:r>
          </a:p>
          <a:p>
            <a:pPr marL="285750" indent="-285750" algn="ctr">
              <a:buFont typeface="Arial" panose="020B0604020202020204" pitchFamily="34" charset="0"/>
              <a:buChar char="•"/>
            </a:pPr>
            <a:r>
              <a:rPr lang="en-US" dirty="0" smtClean="0"/>
              <a:t>Approaching Federal Agencies</a:t>
            </a:r>
          </a:p>
          <a:p>
            <a:pPr marL="285750" indent="-285750">
              <a:buFont typeface="Arial" panose="020B0604020202020204" pitchFamily="34" charset="0"/>
              <a:buChar char="•"/>
            </a:pPr>
            <a:endParaRPr lang="en-US" dirty="0" smtClean="0"/>
          </a:p>
          <a:p>
            <a:pPr marL="285750" indent="-285750">
              <a:buFont typeface="Arial" panose="020B0604020202020204" pitchFamily="34" charset="0"/>
              <a:buChar char="•"/>
            </a:pPr>
            <a:endParaRPr lang="en-US" dirty="0" smtClean="0"/>
          </a:p>
          <a:p>
            <a:pPr marL="285750" indent="-285750">
              <a:buFont typeface="Arial" panose="020B0604020202020204" pitchFamily="34" charset="0"/>
              <a:buChar char="•"/>
            </a:pPr>
            <a:endParaRPr lang="en-US" dirty="0" smtClean="0"/>
          </a:p>
          <a:p>
            <a:endParaRPr lang="en-US" dirty="0"/>
          </a:p>
        </p:txBody>
      </p:sp>
    </p:spTree>
    <p:extLst>
      <p:ext uri="{BB962C8B-B14F-4D97-AF65-F5344CB8AC3E}">
        <p14:creationId xmlns:p14="http://schemas.microsoft.com/office/powerpoint/2010/main" val="116833044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rgbClr val="0070C0"/>
                </a:solidFill>
              </a:rPr>
              <a:t>The Consortium of Forensic Science Organizations (CFSO) </a:t>
            </a:r>
            <a:endParaRPr lang="en-US" dirty="0">
              <a:solidFill>
                <a:srgbClr val="0070C0"/>
              </a:solidFill>
            </a:endParaRPr>
          </a:p>
        </p:txBody>
      </p:sp>
      <p:sp>
        <p:nvSpPr>
          <p:cNvPr id="4" name="Content Placeholder 2"/>
          <p:cNvSpPr>
            <a:spLocks noGrp="1"/>
          </p:cNvSpPr>
          <p:nvPr>
            <p:ph idx="1"/>
          </p:nvPr>
        </p:nvSpPr>
        <p:spPr>
          <a:xfrm>
            <a:off x="457200" y="1600200"/>
            <a:ext cx="3581400" cy="4525963"/>
          </a:xfrm>
        </p:spPr>
        <p:txBody>
          <a:bodyPr>
            <a:normAutofit/>
          </a:bodyPr>
          <a:lstStyle/>
          <a:p>
            <a:pPr lvl="1"/>
            <a:r>
              <a:rPr lang="en-US" sz="3400" dirty="0" smtClean="0"/>
              <a:t>AAFS</a:t>
            </a:r>
          </a:p>
          <a:p>
            <a:pPr lvl="1"/>
            <a:r>
              <a:rPr lang="en-US" sz="3400" dirty="0" smtClean="0"/>
              <a:t>ASCLD</a:t>
            </a:r>
          </a:p>
          <a:p>
            <a:pPr lvl="1"/>
            <a:r>
              <a:rPr lang="en-US" sz="3400" smtClean="0"/>
              <a:t>IAFN</a:t>
            </a:r>
            <a:endParaRPr lang="en-US" sz="3400" dirty="0" smtClean="0"/>
          </a:p>
          <a:p>
            <a:pPr lvl="1"/>
            <a:r>
              <a:rPr lang="en-US" sz="3400" dirty="0" smtClean="0"/>
              <a:t>IAI</a:t>
            </a:r>
          </a:p>
          <a:p>
            <a:pPr lvl="1"/>
            <a:r>
              <a:rPr lang="en-US" sz="3400" dirty="0" smtClean="0"/>
              <a:t>NAME</a:t>
            </a:r>
          </a:p>
          <a:p>
            <a:pPr lvl="1"/>
            <a:r>
              <a:rPr lang="en-US" sz="3400" dirty="0" smtClean="0"/>
              <a:t>SOFT/ABFT</a:t>
            </a:r>
          </a:p>
          <a:p>
            <a:pPr lvl="1"/>
            <a:endParaRPr lang="en-US" dirty="0"/>
          </a:p>
        </p:txBody>
      </p:sp>
      <p:sp>
        <p:nvSpPr>
          <p:cNvPr id="5" name="Rectangle 4"/>
          <p:cNvSpPr/>
          <p:nvPr/>
        </p:nvSpPr>
        <p:spPr>
          <a:xfrm>
            <a:off x="3727579" y="1691951"/>
            <a:ext cx="4495800" cy="4832092"/>
          </a:xfrm>
          <a:prstGeom prst="rect">
            <a:avLst/>
          </a:prstGeom>
        </p:spPr>
        <p:txBody>
          <a:bodyPr wrap="square">
            <a:spAutoFit/>
          </a:bodyPr>
          <a:lstStyle/>
          <a:p>
            <a:r>
              <a:rPr lang="en-US" sz="2800" dirty="0" smtClean="0"/>
              <a:t>The mission of the CFSO is to speak with a single forensic science voice in matters of mutual interest to its member organizations, to influence public policy at the national level and to make a compelling case for greater federal funding for public crime laboratories and medical examiner offices.</a:t>
            </a:r>
            <a:endParaRPr lang="en-US" sz="2800" dirty="0"/>
          </a:p>
        </p:txBody>
      </p:sp>
      <p:pic>
        <p:nvPicPr>
          <p:cNvPr id="6" name="Picture 5"/>
          <p:cNvPicPr/>
          <p:nvPr/>
        </p:nvPicPr>
        <p:blipFill>
          <a:blip r:embed="rId2" cstate="print"/>
          <a:srcRect/>
          <a:stretch>
            <a:fillRect/>
          </a:stretch>
        </p:blipFill>
        <p:spPr bwMode="auto">
          <a:xfrm>
            <a:off x="6858000" y="274638"/>
            <a:ext cx="1447800" cy="747823"/>
          </a:xfrm>
          <a:prstGeom prst="rect">
            <a:avLst/>
          </a:prstGeom>
          <a:noFill/>
          <a:ln w="9525">
            <a:noFill/>
            <a:miter lim="800000"/>
            <a:headEnd/>
            <a:tailEnd/>
          </a:ln>
        </p:spPr>
      </p:pic>
    </p:spTree>
    <p:extLst>
      <p:ext uri="{BB962C8B-B14F-4D97-AF65-F5344CB8AC3E}">
        <p14:creationId xmlns:p14="http://schemas.microsoft.com/office/powerpoint/2010/main" val="311467990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Forensic Advancement…</a:t>
            </a:r>
            <a:endParaRPr lang="en-US" dirty="0"/>
          </a:p>
        </p:txBody>
      </p:sp>
      <p:sp>
        <p:nvSpPr>
          <p:cNvPr id="3" name="Content Placeholder 2"/>
          <p:cNvSpPr>
            <a:spLocks noGrp="1"/>
          </p:cNvSpPr>
          <p:nvPr>
            <p:ph idx="1"/>
          </p:nvPr>
        </p:nvSpPr>
        <p:spPr/>
        <p:txBody>
          <a:bodyPr>
            <a:normAutofit lnSpcReduction="10000"/>
          </a:bodyPr>
          <a:lstStyle/>
          <a:p>
            <a:r>
              <a:rPr lang="en-US" sz="2800" dirty="0" smtClean="0"/>
              <a:t>Edits submitted to House and Senate</a:t>
            </a:r>
          </a:p>
          <a:p>
            <a:endParaRPr lang="en-US" sz="2800" dirty="0" smtClean="0"/>
          </a:p>
          <a:p>
            <a:r>
              <a:rPr lang="en-US" sz="2800" dirty="0" smtClean="0"/>
              <a:t>Participated in negotiations with Senate and House Science Committee/Judiciary Committee</a:t>
            </a:r>
          </a:p>
          <a:p>
            <a:endParaRPr lang="en-US" sz="2800" dirty="0" smtClean="0"/>
          </a:p>
          <a:p>
            <a:r>
              <a:rPr lang="en-US" sz="2800" dirty="0" smtClean="0"/>
              <a:t>Awaiting “prison reform” competition for forensic advancement to be brought up</a:t>
            </a:r>
          </a:p>
          <a:p>
            <a:endParaRPr lang="en-US" sz="2800" dirty="0"/>
          </a:p>
          <a:p>
            <a:r>
              <a:rPr lang="en-US" sz="2800" dirty="0" smtClean="0"/>
              <a:t>Ongoing discussion with staff and Committees on House and Senate side</a:t>
            </a:r>
            <a:endParaRPr lang="en-US" sz="2800" dirty="0"/>
          </a:p>
        </p:txBody>
      </p:sp>
    </p:spTree>
    <p:extLst>
      <p:ext uri="{BB962C8B-B14F-4D97-AF65-F5344CB8AC3E}">
        <p14:creationId xmlns:p14="http://schemas.microsoft.com/office/powerpoint/2010/main" val="53777455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Old Rockefeller = New Forensic Research and Standards Bill</a:t>
            </a:r>
            <a:endParaRPr lang="en-US" dirty="0"/>
          </a:p>
        </p:txBody>
      </p:sp>
      <p:sp>
        <p:nvSpPr>
          <p:cNvPr id="3" name="Content Placeholder 2"/>
          <p:cNvSpPr>
            <a:spLocks noGrp="1"/>
          </p:cNvSpPr>
          <p:nvPr>
            <p:ph idx="1"/>
          </p:nvPr>
        </p:nvSpPr>
        <p:spPr>
          <a:xfrm>
            <a:off x="457200" y="1771650"/>
            <a:ext cx="7620000" cy="4629150"/>
          </a:xfrm>
        </p:spPr>
        <p:txBody>
          <a:bodyPr>
            <a:normAutofit/>
          </a:bodyPr>
          <a:lstStyle/>
          <a:p>
            <a:r>
              <a:rPr lang="en-US" sz="2800" dirty="0" smtClean="0"/>
              <a:t>CFSO asked to develop a new draft with Thune and Blumenthal</a:t>
            </a:r>
          </a:p>
          <a:p>
            <a:r>
              <a:rPr lang="en-US" sz="2800" dirty="0" smtClean="0"/>
              <a:t>CFSO BOD member (AAFS President) Victor Weedn working on early draft for discussion</a:t>
            </a:r>
          </a:p>
          <a:p>
            <a:r>
              <a:rPr lang="en-US" sz="2800" dirty="0" smtClean="0"/>
              <a:t>Discussions have revolved around:</a:t>
            </a:r>
          </a:p>
          <a:p>
            <a:pPr lvl="1"/>
            <a:r>
              <a:rPr lang="en-US" sz="2600" dirty="0" smtClean="0"/>
              <a:t>Codification of OSAC </a:t>
            </a:r>
          </a:p>
          <a:p>
            <a:pPr lvl="1"/>
            <a:r>
              <a:rPr lang="en-US" sz="2600" dirty="0" smtClean="0"/>
              <a:t>Creating a substantive and fully funded basic and applied research infrastructure</a:t>
            </a:r>
          </a:p>
          <a:p>
            <a:pPr lvl="1"/>
            <a:endParaRPr lang="en-US" sz="2800" dirty="0"/>
          </a:p>
        </p:txBody>
      </p:sp>
    </p:spTree>
    <p:extLst>
      <p:ext uri="{BB962C8B-B14F-4D97-AF65-F5344CB8AC3E}">
        <p14:creationId xmlns:p14="http://schemas.microsoft.com/office/powerpoint/2010/main" val="258250059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Justice For All</a:t>
            </a:r>
            <a:endParaRPr lang="en-US" dirty="0"/>
          </a:p>
        </p:txBody>
      </p:sp>
      <p:sp>
        <p:nvSpPr>
          <p:cNvPr id="3" name="Content Placeholder 2"/>
          <p:cNvSpPr>
            <a:spLocks noGrp="1"/>
          </p:cNvSpPr>
          <p:nvPr>
            <p:ph idx="1"/>
          </p:nvPr>
        </p:nvSpPr>
        <p:spPr/>
        <p:txBody>
          <a:bodyPr>
            <a:normAutofit lnSpcReduction="10000"/>
          </a:bodyPr>
          <a:lstStyle/>
          <a:p>
            <a:r>
              <a:rPr lang="en-US" dirty="0" smtClean="0"/>
              <a:t>Edits accepted by Senate</a:t>
            </a:r>
          </a:p>
          <a:p>
            <a:pPr lvl="1"/>
            <a:r>
              <a:rPr lang="en-US" dirty="0" smtClean="0"/>
              <a:t>Title: Rewrite to focus on all forensic science not just DNA</a:t>
            </a:r>
          </a:p>
          <a:p>
            <a:pPr lvl="1"/>
            <a:r>
              <a:rPr lang="en-US" dirty="0" smtClean="0"/>
              <a:t>Rape Kit Backlog: Increase to 75% for </a:t>
            </a:r>
            <a:r>
              <a:rPr lang="en-US" u="sng" dirty="0" smtClean="0"/>
              <a:t>direct testing</a:t>
            </a:r>
            <a:r>
              <a:rPr lang="en-US" dirty="0" smtClean="0"/>
              <a:t> grants </a:t>
            </a:r>
          </a:p>
          <a:p>
            <a:pPr lvl="1"/>
            <a:r>
              <a:rPr lang="en-US" dirty="0" smtClean="0"/>
              <a:t>DNA R&amp;D researching if it has been used as funding has decreased</a:t>
            </a:r>
          </a:p>
          <a:p>
            <a:pPr lvl="1"/>
            <a:r>
              <a:rPr lang="en-US" dirty="0" smtClean="0"/>
              <a:t>Post Conviction DNA Testing: supported NDAA on language to clarify information about definition of applicant</a:t>
            </a:r>
          </a:p>
          <a:p>
            <a:pPr lvl="1"/>
            <a:r>
              <a:rPr lang="en-US" dirty="0" smtClean="0"/>
              <a:t>Kirk Bloodsworth: requested them to review to help labs that have no state or local evidence preservation laws.  </a:t>
            </a:r>
          </a:p>
          <a:p>
            <a:pPr lvl="1"/>
            <a:r>
              <a:rPr lang="en-US" dirty="0" smtClean="0"/>
              <a:t>Best Practices: changed biological to forensic</a:t>
            </a:r>
          </a:p>
          <a:p>
            <a:pPr lvl="1"/>
            <a:r>
              <a:rPr lang="en-US" dirty="0" smtClean="0"/>
              <a:t>Oversight and Accountability: add language to clarify that “no section of this act should be taxed more than 7.5% for admin costs”</a:t>
            </a:r>
          </a:p>
          <a:p>
            <a:pPr lvl="1"/>
            <a:r>
              <a:rPr lang="en-US" b="1" dirty="0" smtClean="0">
                <a:solidFill>
                  <a:srgbClr val="FF0000"/>
                </a:solidFill>
              </a:rPr>
              <a:t>Added: a needs assessment for personnel, equipment, resources</a:t>
            </a:r>
          </a:p>
          <a:p>
            <a:pPr lvl="1"/>
            <a:endParaRPr lang="en-US" dirty="0" smtClean="0"/>
          </a:p>
          <a:p>
            <a:pPr lvl="1"/>
            <a:endParaRPr lang="en-US" dirty="0"/>
          </a:p>
          <a:p>
            <a:pPr lvl="1"/>
            <a:endParaRPr lang="en-US" dirty="0" smtClean="0"/>
          </a:p>
          <a:p>
            <a:pPr lvl="1"/>
            <a:endParaRPr lang="en-US" dirty="0"/>
          </a:p>
          <a:p>
            <a:pPr lvl="1"/>
            <a:endParaRPr lang="en-US" dirty="0" smtClean="0"/>
          </a:p>
          <a:p>
            <a:pPr lvl="1"/>
            <a:endParaRPr lang="en-US" dirty="0"/>
          </a:p>
          <a:p>
            <a:pPr lvl="1"/>
            <a:endParaRPr lang="en-US" dirty="0" smtClean="0"/>
          </a:p>
          <a:p>
            <a:pPr lvl="1"/>
            <a:endParaRPr lang="en-US" dirty="0"/>
          </a:p>
          <a:p>
            <a:pPr lvl="1"/>
            <a:endParaRPr lang="en-US" dirty="0" smtClean="0"/>
          </a:p>
          <a:p>
            <a:pPr lvl="1"/>
            <a:endParaRPr lang="en-US" dirty="0" smtClean="0"/>
          </a:p>
          <a:p>
            <a:pPr lvl="1"/>
            <a:endParaRPr lang="en-US" dirty="0"/>
          </a:p>
        </p:txBody>
      </p:sp>
    </p:spTree>
    <p:extLst>
      <p:ext uri="{BB962C8B-B14F-4D97-AF65-F5344CB8AC3E}">
        <p14:creationId xmlns:p14="http://schemas.microsoft.com/office/powerpoint/2010/main" val="123503226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tx1"/>
                </a:solidFill>
                <a:latin typeface="Times New Roman" panose="02020603050405020304" pitchFamily="18" charset="0"/>
                <a:cs typeface="Times New Roman" panose="02020603050405020304" pitchFamily="18" charset="0"/>
              </a:rPr>
              <a:t>Coverdell Funding</a:t>
            </a:r>
            <a:endParaRPr lang="en-US" b="1" dirty="0">
              <a:solidFill>
                <a:schemeClr val="tx1"/>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457199" y="1600200"/>
            <a:ext cx="7791061" cy="4800600"/>
          </a:xfrm>
        </p:spPr>
        <p:txBody>
          <a:bodyPr>
            <a:normAutofit/>
          </a:bodyPr>
          <a:lstStyle/>
          <a:p>
            <a:pPr marL="0" marR="0">
              <a:spcBef>
                <a:spcPts val="0"/>
              </a:spcBef>
              <a:spcAft>
                <a:spcPts val="0"/>
              </a:spcAft>
            </a:pPr>
            <a:r>
              <a:rPr lang="en-US" b="1" dirty="0" smtClean="0">
                <a:effectLst/>
                <a:latin typeface="Times New Roman"/>
                <a:ea typeface="Calibri"/>
                <a:cs typeface="Times New Roman"/>
              </a:rPr>
              <a:t>2012 = $10M</a:t>
            </a:r>
            <a:endParaRPr lang="en-US" sz="2800" b="1" dirty="0" smtClean="0">
              <a:effectLst/>
              <a:latin typeface="Cambria"/>
              <a:ea typeface="MS Mincho"/>
              <a:cs typeface="Times New Roman"/>
            </a:endParaRPr>
          </a:p>
          <a:p>
            <a:pPr marL="0" marR="0">
              <a:spcBef>
                <a:spcPts val="0"/>
              </a:spcBef>
              <a:spcAft>
                <a:spcPts val="0"/>
              </a:spcAft>
            </a:pPr>
            <a:r>
              <a:rPr lang="en-US" b="1" dirty="0" smtClean="0">
                <a:effectLst/>
                <a:latin typeface="Times New Roman"/>
                <a:ea typeface="Calibri"/>
                <a:cs typeface="Times New Roman"/>
              </a:rPr>
              <a:t>2013 = $11M</a:t>
            </a:r>
            <a:endParaRPr lang="en-US" sz="2800" b="1" dirty="0" smtClean="0">
              <a:effectLst/>
              <a:latin typeface="Cambria"/>
              <a:ea typeface="MS Mincho"/>
              <a:cs typeface="Times New Roman"/>
            </a:endParaRPr>
          </a:p>
          <a:p>
            <a:pPr marL="0" marR="0">
              <a:spcBef>
                <a:spcPts val="0"/>
              </a:spcBef>
              <a:spcAft>
                <a:spcPts val="0"/>
              </a:spcAft>
            </a:pPr>
            <a:r>
              <a:rPr lang="en-US" b="1" dirty="0" smtClean="0">
                <a:effectLst/>
                <a:latin typeface="Times New Roman"/>
                <a:ea typeface="Calibri"/>
                <a:cs typeface="Times New Roman"/>
              </a:rPr>
              <a:t>2014 = $12M</a:t>
            </a:r>
            <a:endParaRPr lang="en-US" sz="2800" b="1" dirty="0" smtClean="0">
              <a:effectLst/>
              <a:latin typeface="Cambria"/>
              <a:ea typeface="MS Mincho"/>
              <a:cs typeface="Times New Roman"/>
            </a:endParaRPr>
          </a:p>
          <a:p>
            <a:pPr marL="0" marR="0">
              <a:spcBef>
                <a:spcPts val="0"/>
              </a:spcBef>
              <a:spcAft>
                <a:spcPts val="0"/>
              </a:spcAft>
            </a:pPr>
            <a:r>
              <a:rPr lang="en-US" b="1" dirty="0" smtClean="0">
                <a:effectLst/>
                <a:latin typeface="Times New Roman"/>
                <a:ea typeface="Calibri"/>
                <a:cs typeface="Times New Roman"/>
              </a:rPr>
              <a:t>2015 = $12M</a:t>
            </a:r>
          </a:p>
          <a:p>
            <a:pPr marL="0" marR="0">
              <a:spcBef>
                <a:spcPts val="0"/>
              </a:spcBef>
              <a:spcAft>
                <a:spcPts val="0"/>
              </a:spcAft>
            </a:pPr>
            <a:r>
              <a:rPr lang="en-US" b="1" dirty="0" smtClean="0">
                <a:latin typeface="Times New Roman"/>
                <a:ea typeface="Calibri"/>
                <a:cs typeface="Times New Roman"/>
              </a:rPr>
              <a:t>2016 </a:t>
            </a:r>
            <a:r>
              <a:rPr lang="en-US" b="1" dirty="0">
                <a:latin typeface="Times New Roman"/>
                <a:ea typeface="Calibri"/>
                <a:cs typeface="Times New Roman"/>
              </a:rPr>
              <a:t>= $</a:t>
            </a:r>
            <a:r>
              <a:rPr lang="en-US" b="1" dirty="0" smtClean="0">
                <a:latin typeface="Times New Roman"/>
                <a:ea typeface="Calibri"/>
                <a:cs typeface="Times New Roman"/>
              </a:rPr>
              <a:t>13.5M</a:t>
            </a:r>
            <a:endParaRPr lang="en-US" b="1" dirty="0">
              <a:latin typeface="Times New Roman"/>
              <a:ea typeface="Calibri"/>
              <a:cs typeface="Times New Roman"/>
            </a:endParaRPr>
          </a:p>
          <a:p>
            <a:r>
              <a:rPr lang="en-US" b="1" dirty="0" smtClean="0">
                <a:effectLst/>
                <a:latin typeface="Times New Roman"/>
                <a:ea typeface="MS Mincho"/>
              </a:rPr>
              <a:t>2017 = $0</a:t>
            </a:r>
            <a:r>
              <a:rPr lang="en-US" sz="2800" b="1" dirty="0" smtClean="0">
                <a:effectLst/>
                <a:latin typeface="Cambria"/>
                <a:ea typeface="MS Mincho"/>
                <a:cs typeface="Times New Roman"/>
              </a:rPr>
              <a:t>  (CFSO has already started working!)</a:t>
            </a:r>
          </a:p>
          <a:p>
            <a:pPr lvl="1"/>
            <a:r>
              <a:rPr lang="en-US" b="1" dirty="0" smtClean="0">
                <a:latin typeface="Cambria"/>
                <a:ea typeface="MS Mincho"/>
                <a:cs typeface="Times New Roman"/>
              </a:rPr>
              <a:t>JFA Reauthorization, Meeting with DAG, Working on a Letter to the AG and another to Congressional Committees,  Heavy lobbying on the Hill.</a:t>
            </a:r>
            <a:endParaRPr lang="en-US" b="1" dirty="0"/>
          </a:p>
        </p:txBody>
      </p:sp>
      <p:cxnSp>
        <p:nvCxnSpPr>
          <p:cNvPr id="5" name="Straight Arrow Connector 4"/>
          <p:cNvCxnSpPr/>
          <p:nvPr/>
        </p:nvCxnSpPr>
        <p:spPr>
          <a:xfrm flipH="1">
            <a:off x="2710347" y="3166187"/>
            <a:ext cx="1143000" cy="0"/>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245384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3381"/>
            <a:ext cx="7620000" cy="1143000"/>
          </a:xfrm>
        </p:spPr>
        <p:txBody>
          <a:bodyPr/>
          <a:lstStyle/>
          <a:p>
            <a:r>
              <a:rPr lang="en-US" dirty="0"/>
              <a:t>Justice For </a:t>
            </a:r>
            <a:r>
              <a:rPr lang="en-US" dirty="0" smtClean="0"/>
              <a:t>All: Coverdell</a:t>
            </a:r>
            <a:endParaRPr lang="en-US" dirty="0"/>
          </a:p>
        </p:txBody>
      </p:sp>
      <p:sp>
        <p:nvSpPr>
          <p:cNvPr id="3" name="Content Placeholder 2"/>
          <p:cNvSpPr>
            <a:spLocks noGrp="1"/>
          </p:cNvSpPr>
          <p:nvPr>
            <p:ph idx="1"/>
          </p:nvPr>
        </p:nvSpPr>
        <p:spPr>
          <a:xfrm>
            <a:off x="-130629" y="1141187"/>
            <a:ext cx="8207829" cy="5701619"/>
          </a:xfrm>
        </p:spPr>
        <p:txBody>
          <a:bodyPr>
            <a:normAutofit fontScale="85000" lnSpcReduction="10000"/>
          </a:bodyPr>
          <a:lstStyle/>
          <a:p>
            <a:pPr lvl="1"/>
            <a:r>
              <a:rPr lang="en-US" sz="2400" b="1" dirty="0"/>
              <a:t>Coverdell AUTHORIZED FY17 to FY21 for $25m (increased $5m from last authorization-only program in JFA authorized) at an increased amount)</a:t>
            </a:r>
          </a:p>
          <a:p>
            <a:pPr lvl="1"/>
            <a:r>
              <a:rPr lang="en-US" sz="2400" dirty="0" smtClean="0"/>
              <a:t>Agreed </a:t>
            </a:r>
            <a:r>
              <a:rPr lang="en-US" sz="2400" dirty="0"/>
              <a:t>to new language on </a:t>
            </a:r>
            <a:r>
              <a:rPr lang="en-US" sz="2400" dirty="0" smtClean="0"/>
              <a:t>accreditation</a:t>
            </a:r>
          </a:p>
          <a:p>
            <a:pPr marL="411480" lvl="1" indent="0">
              <a:buNone/>
            </a:pPr>
            <a:r>
              <a:rPr lang="en-US" sz="2400" dirty="0" smtClean="0"/>
              <a:t> </a:t>
            </a:r>
          </a:p>
          <a:p>
            <a:pPr marL="690563" indent="0">
              <a:buNone/>
            </a:pPr>
            <a:r>
              <a:rPr lang="en-US" sz="2100" i="1" dirty="0" smtClean="0"/>
              <a:t>(1) in section 2802(2) (42 U.S.C. 3797k(2)), by inserting after ‘‘bodies’’ the following: ‘‘and is accredited by an accrediting body that is a signatory to an internationally recognized arrangement and that offers accreditation to forensic science conformity assessment bodies using an accreditation standard that is recognized by that internationally recognized arrangement, or attests, in a manner that is legally binding and enforceable, to use a portion of the grant amount to prepare and apply for such accreditation not more than 2 years after the date on which a grant is awarded under section 2801’’;</a:t>
            </a:r>
          </a:p>
          <a:p>
            <a:pPr marL="690563" indent="0">
              <a:buNone/>
            </a:pPr>
            <a:endParaRPr lang="en-US" sz="1800" i="1" dirty="0" smtClean="0"/>
          </a:p>
          <a:p>
            <a:pPr marL="625475" indent="-223838"/>
            <a:r>
              <a:rPr lang="en-US" sz="2600" dirty="0" smtClean="0"/>
              <a:t>Changed 75% formula to 85% </a:t>
            </a:r>
          </a:p>
          <a:p>
            <a:pPr lvl="1"/>
            <a:r>
              <a:rPr lang="en-US" sz="2600" dirty="0" smtClean="0"/>
              <a:t>Changed minimum requirement a state receives from .06% to 1%</a:t>
            </a:r>
          </a:p>
          <a:p>
            <a:pPr lvl="1"/>
            <a:r>
              <a:rPr lang="en-US" sz="2600" dirty="0" smtClean="0"/>
              <a:t>Inserted impression evidence after latent prints</a:t>
            </a:r>
          </a:p>
          <a:p>
            <a:pPr lvl="1"/>
            <a:r>
              <a:rPr lang="en-US" sz="2600" dirty="0" smtClean="0"/>
              <a:t>Added: impression evidence, digital evidence and fire evidence to funding allowances</a:t>
            </a:r>
          </a:p>
          <a:p>
            <a:pPr lvl="2"/>
            <a:endParaRPr lang="en-US" dirty="0" smtClean="0"/>
          </a:p>
        </p:txBody>
      </p:sp>
    </p:spTree>
    <p:extLst>
      <p:ext uri="{BB962C8B-B14F-4D97-AF65-F5344CB8AC3E}">
        <p14:creationId xmlns:p14="http://schemas.microsoft.com/office/powerpoint/2010/main" val="89885124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Justice For </a:t>
            </a:r>
            <a:r>
              <a:rPr lang="en-US" dirty="0" smtClean="0"/>
              <a:t>All: Coverdell</a:t>
            </a:r>
            <a:endParaRPr lang="en-US" dirty="0"/>
          </a:p>
        </p:txBody>
      </p:sp>
      <p:sp>
        <p:nvSpPr>
          <p:cNvPr id="3" name="Content Placeholder 2"/>
          <p:cNvSpPr>
            <a:spLocks noGrp="1"/>
          </p:cNvSpPr>
          <p:nvPr>
            <p:ph idx="1"/>
          </p:nvPr>
        </p:nvSpPr>
        <p:spPr/>
        <p:txBody>
          <a:bodyPr>
            <a:normAutofit fontScale="85000" lnSpcReduction="10000"/>
          </a:bodyPr>
          <a:lstStyle/>
          <a:p>
            <a:pPr lvl="2"/>
            <a:r>
              <a:rPr lang="en-US" sz="2800" dirty="0"/>
              <a:t>Added: to address emerging forensic science issues (such  as statistics, contextual bias, and </a:t>
            </a:r>
            <a:r>
              <a:rPr lang="en-US" sz="2800" dirty="0" smtClean="0"/>
              <a:t>uncertainty </a:t>
            </a:r>
            <a:r>
              <a:rPr lang="en-US" sz="2800" dirty="0"/>
              <a:t>of measurement) and emerging </a:t>
            </a:r>
            <a:r>
              <a:rPr lang="en-US" sz="2800" dirty="0" smtClean="0"/>
              <a:t>forensic </a:t>
            </a:r>
            <a:r>
              <a:rPr lang="en-US" sz="2800" dirty="0"/>
              <a:t>science technology (such as high throughput automation, statistical software, and new types of </a:t>
            </a:r>
            <a:r>
              <a:rPr lang="en-US" sz="2800" dirty="0" smtClean="0"/>
              <a:t>instrumentation</a:t>
            </a:r>
          </a:p>
          <a:p>
            <a:pPr lvl="2"/>
            <a:r>
              <a:rPr lang="en-US" sz="2800" dirty="0" smtClean="0"/>
              <a:t>Added</a:t>
            </a:r>
            <a:r>
              <a:rPr lang="en-US" sz="2800" dirty="0"/>
              <a:t>: to educate and train forensic pathologists</a:t>
            </a:r>
          </a:p>
          <a:p>
            <a:pPr lvl="2"/>
            <a:r>
              <a:rPr lang="en-US" sz="2800" dirty="0"/>
              <a:t>Added: To work with the States and units of local government to direct funding to medicolegal death investigation systems to facilitate accreditation of medical examiner and coroner offices and certification of medicolegal death investigators </a:t>
            </a:r>
            <a:endParaRPr lang="en-US" sz="2800" dirty="0" smtClean="0"/>
          </a:p>
          <a:p>
            <a:pPr lvl="2"/>
            <a:r>
              <a:rPr lang="en-US" sz="2800" b="1" dirty="0" smtClean="0">
                <a:solidFill>
                  <a:schemeClr val="tx2">
                    <a:lumMod val="50000"/>
                    <a:lumOff val="50000"/>
                  </a:schemeClr>
                </a:solidFill>
              </a:rPr>
              <a:t>Due to be introduced 2/23/2014</a:t>
            </a:r>
          </a:p>
          <a:p>
            <a:pPr lvl="2"/>
            <a:endParaRPr lang="en-US" sz="2800" dirty="0"/>
          </a:p>
          <a:p>
            <a:endParaRPr lang="en-US" dirty="0"/>
          </a:p>
        </p:txBody>
      </p:sp>
    </p:spTree>
    <p:extLst>
      <p:ext uri="{BB962C8B-B14F-4D97-AF65-F5344CB8AC3E}">
        <p14:creationId xmlns:p14="http://schemas.microsoft.com/office/powerpoint/2010/main" val="115795671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Sexual Assault Survivors</a:t>
            </a:r>
            <a:endParaRPr lang="en-US" dirty="0"/>
          </a:p>
        </p:txBody>
      </p:sp>
      <p:sp>
        <p:nvSpPr>
          <p:cNvPr id="3" name="Content Placeholder 2"/>
          <p:cNvSpPr>
            <a:spLocks noGrp="1"/>
          </p:cNvSpPr>
          <p:nvPr>
            <p:ph idx="1"/>
          </p:nvPr>
        </p:nvSpPr>
        <p:spPr>
          <a:xfrm>
            <a:off x="0" y="1600200"/>
            <a:ext cx="8358188" cy="4800600"/>
          </a:xfrm>
        </p:spPr>
        <p:txBody>
          <a:bodyPr>
            <a:normAutofit/>
          </a:bodyPr>
          <a:lstStyle/>
          <a:p>
            <a:pPr marL="114300" indent="0">
              <a:buNone/>
            </a:pPr>
            <a:r>
              <a:rPr lang="en-US" dirty="0" smtClean="0"/>
              <a:t>Comments submitted to Ranking and via Ranking to Author</a:t>
            </a:r>
          </a:p>
          <a:p>
            <a:pPr marL="114300" indent="0">
              <a:buNone/>
            </a:pPr>
            <a:r>
              <a:rPr lang="en-US" dirty="0" smtClean="0"/>
              <a:t>Edits:  </a:t>
            </a:r>
          </a:p>
          <a:p>
            <a:pPr lvl="1"/>
            <a:r>
              <a:rPr lang="en-US" dirty="0" smtClean="0"/>
              <a:t>Modified the notice section to </a:t>
            </a:r>
          </a:p>
          <a:p>
            <a:pPr marL="857250" lvl="2"/>
            <a:r>
              <a:rPr lang="en-US" dirty="0" smtClean="0"/>
              <a:t>A) Make it clear the lab is not responsible for notification</a:t>
            </a:r>
          </a:p>
          <a:p>
            <a:pPr marL="857250" lvl="2"/>
            <a:r>
              <a:rPr lang="en-US" dirty="0" smtClean="0"/>
              <a:t>B) Notification is made upon written request</a:t>
            </a:r>
          </a:p>
          <a:p>
            <a:pPr marL="857250" lvl="2"/>
            <a:r>
              <a:rPr lang="en-US" dirty="0" smtClean="0"/>
              <a:t>C) Notices only triggered if destruction occur prior to statute of limitations</a:t>
            </a:r>
          </a:p>
          <a:p>
            <a:pPr marL="857250" lvl="2"/>
            <a:r>
              <a:rPr lang="en-US" dirty="0" smtClean="0"/>
              <a:t>D) If destruction occurs pursuant to statute of limitations, no notice required</a:t>
            </a:r>
          </a:p>
          <a:p>
            <a:pPr marL="628650" lvl="2" indent="0">
              <a:buNone/>
            </a:pPr>
            <a:endParaRPr lang="en-US" dirty="0" smtClean="0"/>
          </a:p>
          <a:p>
            <a:pPr lvl="1"/>
            <a:r>
              <a:rPr lang="en-US" dirty="0" smtClean="0"/>
              <a:t>Definition of survivor to include deceased victims</a:t>
            </a:r>
          </a:p>
          <a:p>
            <a:pPr lvl="1"/>
            <a:endParaRPr lang="en-US" dirty="0" smtClean="0"/>
          </a:p>
          <a:p>
            <a:pPr lvl="1"/>
            <a:r>
              <a:rPr lang="en-US" dirty="0" smtClean="0"/>
              <a:t>Victim not having genetic information of suspect and vice versa</a:t>
            </a:r>
          </a:p>
          <a:p>
            <a:pPr lvl="1"/>
            <a:endParaRPr lang="en-US" dirty="0" smtClean="0"/>
          </a:p>
          <a:p>
            <a:pPr lvl="1"/>
            <a:r>
              <a:rPr lang="en-US" dirty="0" smtClean="0"/>
              <a:t>OJP included in policy decisions to include the interests of practitioners</a:t>
            </a:r>
          </a:p>
          <a:p>
            <a:pPr lvl="1"/>
            <a:endParaRPr lang="en-US" dirty="0"/>
          </a:p>
        </p:txBody>
      </p:sp>
    </p:spTree>
    <p:extLst>
      <p:ext uri="{BB962C8B-B14F-4D97-AF65-F5344CB8AC3E}">
        <p14:creationId xmlns:p14="http://schemas.microsoft.com/office/powerpoint/2010/main" val="183464476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Sexual Assault Survivors</a:t>
            </a:r>
            <a:endParaRPr lang="en-US" dirty="0"/>
          </a:p>
        </p:txBody>
      </p:sp>
      <p:sp>
        <p:nvSpPr>
          <p:cNvPr id="3" name="Content Placeholder 2"/>
          <p:cNvSpPr>
            <a:spLocks noGrp="1"/>
          </p:cNvSpPr>
          <p:nvPr>
            <p:ph idx="1"/>
          </p:nvPr>
        </p:nvSpPr>
        <p:spPr>
          <a:xfrm>
            <a:off x="-100013" y="1600200"/>
            <a:ext cx="8729663" cy="4800600"/>
          </a:xfrm>
        </p:spPr>
        <p:txBody>
          <a:bodyPr>
            <a:normAutofit fontScale="92500" lnSpcReduction="10000"/>
          </a:bodyPr>
          <a:lstStyle/>
          <a:p>
            <a:pPr marL="114300" indent="0">
              <a:buNone/>
            </a:pPr>
            <a:r>
              <a:rPr lang="en-US" sz="2600" b="1" dirty="0" smtClean="0"/>
              <a:t>Senator </a:t>
            </a:r>
            <a:r>
              <a:rPr lang="en-US" sz="2600" b="1" dirty="0" err="1" smtClean="0"/>
              <a:t>Shaheen</a:t>
            </a:r>
            <a:r>
              <a:rPr lang="en-US" sz="2600" b="1" dirty="0" smtClean="0"/>
              <a:t> considered and accepted most CFSO edits </a:t>
            </a:r>
          </a:p>
          <a:p>
            <a:pPr marL="114300" indent="0">
              <a:buNone/>
            </a:pPr>
            <a:endParaRPr lang="en-US" sz="2600" b="1" dirty="0"/>
          </a:p>
          <a:p>
            <a:pPr marL="114300" indent="0">
              <a:buNone/>
            </a:pPr>
            <a:r>
              <a:rPr lang="en-US" sz="2600" b="1" dirty="0" smtClean="0"/>
              <a:t>CFSO engaged our members nationwide on remaining issues:  </a:t>
            </a:r>
          </a:p>
          <a:p>
            <a:pPr lvl="1"/>
            <a:r>
              <a:rPr lang="en-US" sz="3600" b="1" dirty="0" smtClean="0">
                <a:solidFill>
                  <a:srgbClr val="FF0000"/>
                </a:solidFill>
              </a:rPr>
              <a:t>Indefinite </a:t>
            </a:r>
            <a:r>
              <a:rPr lang="en-US" sz="3600" b="1" dirty="0">
                <a:solidFill>
                  <a:srgbClr val="FF0000"/>
                </a:solidFill>
              </a:rPr>
              <a:t>retention of </a:t>
            </a:r>
            <a:r>
              <a:rPr lang="en-US" sz="3600" b="1" dirty="0" smtClean="0">
                <a:solidFill>
                  <a:srgbClr val="FF0000"/>
                </a:solidFill>
              </a:rPr>
              <a:t>kits</a:t>
            </a:r>
          </a:p>
          <a:p>
            <a:pPr lvl="1"/>
            <a:r>
              <a:rPr lang="en-US" sz="3600" b="1" dirty="0" smtClean="0">
                <a:solidFill>
                  <a:srgbClr val="FF0000"/>
                </a:solidFill>
              </a:rPr>
              <a:t>Individual notification</a:t>
            </a:r>
          </a:p>
          <a:p>
            <a:pPr lvl="1"/>
            <a:endParaRPr lang="en-US" sz="3600" b="1" dirty="0" smtClean="0">
              <a:solidFill>
                <a:srgbClr val="FF0000"/>
              </a:solidFill>
            </a:endParaRPr>
          </a:p>
          <a:p>
            <a:pPr marL="411163" lvl="1" indent="-411163">
              <a:buNone/>
            </a:pPr>
            <a:r>
              <a:rPr lang="en-US" sz="2600" b="1" dirty="0" smtClean="0"/>
              <a:t> Ultimately CFSO negotiated with the Senator until these two points were reworded to the satisfaction of our members</a:t>
            </a:r>
            <a:endParaRPr lang="en-US" sz="2600" b="1" dirty="0"/>
          </a:p>
          <a:p>
            <a:pPr marL="411163" lvl="1" indent="-411163">
              <a:buNone/>
            </a:pPr>
            <a:endParaRPr lang="en-US" sz="3600" b="1" dirty="0" smtClean="0">
              <a:solidFill>
                <a:schemeClr val="tx2">
                  <a:lumMod val="50000"/>
                  <a:lumOff val="50000"/>
                </a:schemeClr>
              </a:solidFill>
            </a:endParaRPr>
          </a:p>
          <a:p>
            <a:pPr marL="411163" lvl="1" indent="-411163">
              <a:buNone/>
            </a:pPr>
            <a:r>
              <a:rPr lang="en-US" sz="3600" b="1" dirty="0" smtClean="0">
                <a:solidFill>
                  <a:schemeClr val="tx2">
                    <a:lumMod val="50000"/>
                    <a:lumOff val="50000"/>
                  </a:schemeClr>
                </a:solidFill>
              </a:rPr>
              <a:t>  Due to be introduced in Senate 2/23/2016</a:t>
            </a:r>
          </a:p>
          <a:p>
            <a:pPr marL="411163" lvl="1" indent="-411163">
              <a:buNone/>
            </a:pPr>
            <a:endParaRPr lang="en-US" sz="3600" b="1" dirty="0">
              <a:solidFill>
                <a:schemeClr val="tx2">
                  <a:lumMod val="50000"/>
                  <a:lumOff val="50000"/>
                </a:schemeClr>
              </a:solidFill>
            </a:endParaRPr>
          </a:p>
          <a:p>
            <a:pPr lvl="1"/>
            <a:endParaRPr lang="en-US" dirty="0"/>
          </a:p>
        </p:txBody>
      </p:sp>
    </p:spTree>
    <p:extLst>
      <p:ext uri="{BB962C8B-B14F-4D97-AF65-F5344CB8AC3E}">
        <p14:creationId xmlns:p14="http://schemas.microsoft.com/office/powerpoint/2010/main" val="64118721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00013"/>
            <a:ext cx="7620000" cy="828675"/>
          </a:xfrm>
        </p:spPr>
        <p:txBody>
          <a:bodyPr/>
          <a:lstStyle/>
          <a:p>
            <a:r>
              <a:rPr lang="en-US" dirty="0" smtClean="0"/>
              <a:t>Combat Heroin Bill</a:t>
            </a:r>
            <a:endParaRPr lang="en-US" dirty="0"/>
          </a:p>
        </p:txBody>
      </p:sp>
      <p:sp>
        <p:nvSpPr>
          <p:cNvPr id="3" name="Content Placeholder 2"/>
          <p:cNvSpPr>
            <a:spLocks noGrp="1"/>
          </p:cNvSpPr>
          <p:nvPr>
            <p:ph idx="1"/>
          </p:nvPr>
        </p:nvSpPr>
        <p:spPr>
          <a:xfrm>
            <a:off x="0" y="1143000"/>
            <a:ext cx="8429625" cy="5172076"/>
          </a:xfrm>
        </p:spPr>
        <p:txBody>
          <a:bodyPr>
            <a:normAutofit fontScale="92500" lnSpcReduction="20000"/>
          </a:bodyPr>
          <a:lstStyle/>
          <a:p>
            <a:r>
              <a:rPr lang="en-US" dirty="0" smtClean="0"/>
              <a:t>Senate Authorization Bill  (Senator </a:t>
            </a:r>
            <a:r>
              <a:rPr lang="en-US" dirty="0" err="1" smtClean="0"/>
              <a:t>Shaheen</a:t>
            </a:r>
            <a:r>
              <a:rPr lang="en-US" dirty="0" smtClean="0"/>
              <a:t>)</a:t>
            </a:r>
          </a:p>
          <a:p>
            <a:r>
              <a:rPr lang="en-US" dirty="0" smtClean="0"/>
              <a:t>BJS Grants to LE agencies to assist in backlogs of untested samples, procuring equipment technology or other support systems (to include field testing equipment)</a:t>
            </a:r>
          </a:p>
          <a:p>
            <a:r>
              <a:rPr lang="en-US" dirty="0"/>
              <a:t>75% formula 25% competitive</a:t>
            </a:r>
          </a:p>
          <a:p>
            <a:endParaRPr lang="en-US" dirty="0" smtClean="0"/>
          </a:p>
          <a:p>
            <a:r>
              <a:rPr lang="en-US" b="1" dirty="0" smtClean="0"/>
              <a:t>$10M FY17</a:t>
            </a:r>
          </a:p>
          <a:p>
            <a:r>
              <a:rPr lang="en-US" b="1" dirty="0" smtClean="0"/>
              <a:t>$</a:t>
            </a:r>
            <a:r>
              <a:rPr lang="en-US" b="1" dirty="0"/>
              <a:t>10M </a:t>
            </a:r>
            <a:r>
              <a:rPr lang="en-US" b="1" dirty="0" smtClean="0"/>
              <a:t>FY18</a:t>
            </a:r>
          </a:p>
          <a:p>
            <a:r>
              <a:rPr lang="en-US" b="1" dirty="0" smtClean="0"/>
              <a:t>$</a:t>
            </a:r>
            <a:r>
              <a:rPr lang="en-US" b="1" dirty="0"/>
              <a:t>10M </a:t>
            </a:r>
            <a:r>
              <a:rPr lang="en-US" b="1" dirty="0" smtClean="0"/>
              <a:t>FY19</a:t>
            </a:r>
          </a:p>
          <a:p>
            <a:endParaRPr lang="en-US" u="sng" dirty="0" smtClean="0"/>
          </a:p>
          <a:p>
            <a:r>
              <a:rPr lang="en-US" u="sng" dirty="0" smtClean="0"/>
              <a:t>CFSO negotiated inclusion of state and local crime labs, medical examiner, and coroner offices.  </a:t>
            </a:r>
          </a:p>
          <a:p>
            <a:endParaRPr lang="en-US" u="sng" dirty="0" smtClean="0"/>
          </a:p>
          <a:p>
            <a:r>
              <a:rPr lang="en-US" u="sng" dirty="0" smtClean="0"/>
              <a:t>CFSO negotiated to specifically add drug and toxicology testing to the areas of use.  </a:t>
            </a:r>
          </a:p>
          <a:p>
            <a:endParaRPr lang="en-US" u="sng" dirty="0"/>
          </a:p>
          <a:p>
            <a:pPr marL="114300" indent="0">
              <a:buNone/>
            </a:pPr>
            <a:r>
              <a:rPr lang="en-US" sz="2600" b="1" dirty="0" smtClean="0">
                <a:solidFill>
                  <a:schemeClr val="tx2">
                    <a:lumMod val="90000"/>
                    <a:lumOff val="10000"/>
                  </a:schemeClr>
                </a:solidFill>
              </a:rPr>
              <a:t>Already introduced and changes will go into Chairman’s markup</a:t>
            </a:r>
            <a:endParaRPr lang="en-US" sz="2600" b="1" dirty="0">
              <a:solidFill>
                <a:schemeClr val="tx2">
                  <a:lumMod val="90000"/>
                  <a:lumOff val="10000"/>
                </a:schemeClr>
              </a:solidFill>
            </a:endParaRPr>
          </a:p>
        </p:txBody>
      </p:sp>
    </p:spTree>
    <p:extLst>
      <p:ext uri="{BB962C8B-B14F-4D97-AF65-F5344CB8AC3E}">
        <p14:creationId xmlns:p14="http://schemas.microsoft.com/office/powerpoint/2010/main" val="76201085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620000" cy="1638138"/>
          </a:xfrm>
        </p:spPr>
        <p:txBody>
          <a:bodyPr/>
          <a:lstStyle/>
          <a:p>
            <a:pPr algn="ctr"/>
            <a:r>
              <a:rPr lang="en-US" sz="3600" dirty="0" smtClean="0"/>
              <a:t>Reducing Sudden and Unexpected Deaths in Infants and Children Act</a:t>
            </a:r>
            <a:endParaRPr lang="en-US" sz="3600" dirty="0"/>
          </a:p>
        </p:txBody>
      </p:sp>
      <p:sp>
        <p:nvSpPr>
          <p:cNvPr id="3" name="Content Placeholder 2"/>
          <p:cNvSpPr>
            <a:spLocks noGrp="1"/>
          </p:cNvSpPr>
          <p:nvPr>
            <p:ph idx="1"/>
          </p:nvPr>
        </p:nvSpPr>
        <p:spPr>
          <a:xfrm>
            <a:off x="457200" y="2146040"/>
            <a:ext cx="7620000" cy="4254759"/>
          </a:xfrm>
        </p:spPr>
        <p:txBody>
          <a:bodyPr>
            <a:normAutofit lnSpcReduction="10000"/>
          </a:bodyPr>
          <a:lstStyle/>
          <a:p>
            <a:r>
              <a:rPr lang="en-US" dirty="0"/>
              <a:t>Provides for improved completion of death scene investigations and comprehensive autopsies for infants and children that die suddenly and </a:t>
            </a:r>
            <a:r>
              <a:rPr lang="en-US" dirty="0" smtClean="0"/>
              <a:t>unexpectedly</a:t>
            </a:r>
          </a:p>
          <a:p>
            <a:pPr marL="114300" indent="0">
              <a:buNone/>
            </a:pPr>
            <a:endParaRPr lang="en-US" dirty="0" smtClean="0"/>
          </a:p>
          <a:p>
            <a:r>
              <a:rPr lang="en-US" dirty="0" smtClean="0"/>
              <a:t>Directs </a:t>
            </a:r>
            <a:r>
              <a:rPr lang="en-US" dirty="0"/>
              <a:t>Center for Disease Control and Prevention to develop national guidelines for a standard autopsy </a:t>
            </a:r>
            <a:r>
              <a:rPr lang="en-US" dirty="0" smtClean="0"/>
              <a:t>protocol</a:t>
            </a:r>
          </a:p>
          <a:p>
            <a:endParaRPr lang="en-US" dirty="0"/>
          </a:p>
          <a:p>
            <a:r>
              <a:rPr lang="en-US" dirty="0" smtClean="0"/>
              <a:t>Provides </a:t>
            </a:r>
            <a:r>
              <a:rPr lang="en-US" dirty="0"/>
              <a:t>training for professionals involved in death scene investigations including medical examiners, coroners, law enforcement, </a:t>
            </a:r>
            <a:r>
              <a:rPr lang="en-US" dirty="0" smtClean="0"/>
              <a:t>EMTs</a:t>
            </a:r>
          </a:p>
          <a:p>
            <a:endParaRPr lang="en-US" dirty="0"/>
          </a:p>
          <a:p>
            <a:r>
              <a:rPr lang="en-US" dirty="0" smtClean="0"/>
              <a:t>Awards </a:t>
            </a:r>
            <a:r>
              <a:rPr lang="en-US" dirty="0"/>
              <a:t>funds for the establishment of Child Death Review</a:t>
            </a:r>
          </a:p>
          <a:p>
            <a:endParaRPr lang="en-US" dirty="0"/>
          </a:p>
        </p:txBody>
      </p:sp>
    </p:spTree>
    <p:extLst>
      <p:ext uri="{BB962C8B-B14F-4D97-AF65-F5344CB8AC3E}">
        <p14:creationId xmlns:p14="http://schemas.microsoft.com/office/powerpoint/2010/main" val="132000634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2887" y="274638"/>
            <a:ext cx="8072437" cy="1143000"/>
          </a:xfrm>
        </p:spPr>
        <p:txBody>
          <a:bodyPr/>
          <a:lstStyle/>
          <a:p>
            <a:r>
              <a:rPr lang="en-US" dirty="0" smtClean="0"/>
              <a:t>2015 Commitments To Boards</a:t>
            </a:r>
            <a:endParaRPr lang="en-US" dirty="0"/>
          </a:p>
        </p:txBody>
      </p:sp>
      <p:sp>
        <p:nvSpPr>
          <p:cNvPr id="3" name="Content Placeholder 2"/>
          <p:cNvSpPr>
            <a:spLocks noGrp="1"/>
          </p:cNvSpPr>
          <p:nvPr>
            <p:ph idx="1"/>
          </p:nvPr>
        </p:nvSpPr>
        <p:spPr>
          <a:xfrm>
            <a:off x="242887" y="1417638"/>
            <a:ext cx="8072437" cy="5375048"/>
          </a:xfrm>
        </p:spPr>
        <p:txBody>
          <a:bodyPr>
            <a:normAutofit fontScale="55000" lnSpcReduction="20000"/>
          </a:bodyPr>
          <a:lstStyle/>
          <a:p>
            <a:pPr marL="690563" indent="-577850">
              <a:buNone/>
            </a:pPr>
            <a:r>
              <a:rPr lang="en-US" sz="2900" dirty="0"/>
              <a:t>Deliverables to </a:t>
            </a:r>
            <a:r>
              <a:rPr lang="en-US" sz="2900" dirty="0" smtClean="0"/>
              <a:t>Member Boards:</a:t>
            </a:r>
          </a:p>
          <a:p>
            <a:pPr marL="690563" indent="-577850">
              <a:buNone/>
            </a:pPr>
            <a:endParaRPr lang="en-US" sz="2900" dirty="0"/>
          </a:p>
          <a:p>
            <a:pPr marL="690563" indent="-577850">
              <a:buNone/>
              <a:tabLst>
                <a:tab pos="914400" algn="l"/>
              </a:tabLst>
            </a:pPr>
            <a:r>
              <a:rPr lang="en-US" sz="2900" dirty="0"/>
              <a:t>	</a:t>
            </a:r>
            <a:r>
              <a:rPr lang="en-US" sz="2900" dirty="0" smtClean="0"/>
              <a:t>Strategic Plan</a:t>
            </a:r>
          </a:p>
          <a:p>
            <a:pPr marL="690563" indent="-577850">
              <a:buNone/>
              <a:tabLst>
                <a:tab pos="914400" algn="l"/>
              </a:tabLst>
            </a:pPr>
            <a:r>
              <a:rPr lang="en-US" sz="2900" dirty="0"/>
              <a:t>	</a:t>
            </a:r>
            <a:r>
              <a:rPr lang="en-US" sz="2900" dirty="0" smtClean="0"/>
              <a:t>	</a:t>
            </a:r>
            <a:r>
              <a:rPr lang="en-US" sz="2900" dirty="0" smtClean="0">
                <a:solidFill>
                  <a:srgbClr val="00B050"/>
                </a:solidFill>
              </a:rPr>
              <a:t>Developed and refining</a:t>
            </a:r>
            <a:r>
              <a:rPr lang="en-US" sz="2900" dirty="0">
                <a:solidFill>
                  <a:srgbClr val="00B050"/>
                </a:solidFill>
              </a:rPr>
              <a:t/>
            </a:r>
            <a:br>
              <a:rPr lang="en-US" sz="2900" dirty="0">
                <a:solidFill>
                  <a:srgbClr val="00B050"/>
                </a:solidFill>
              </a:rPr>
            </a:br>
            <a:r>
              <a:rPr lang="en-US" sz="2900" dirty="0" smtClean="0"/>
              <a:t>Monthly Newsletter</a:t>
            </a:r>
          </a:p>
          <a:p>
            <a:pPr marL="690563" indent="-577850">
              <a:buNone/>
              <a:tabLst>
                <a:tab pos="914400" algn="l"/>
              </a:tabLst>
            </a:pPr>
            <a:r>
              <a:rPr lang="en-US" sz="2900" dirty="0" smtClean="0"/>
              <a:t>		</a:t>
            </a:r>
            <a:r>
              <a:rPr lang="en-US" sz="2900" dirty="0" smtClean="0">
                <a:solidFill>
                  <a:srgbClr val="00B050"/>
                </a:solidFill>
              </a:rPr>
              <a:t>Four in 2015—converted to quarterly</a:t>
            </a:r>
          </a:p>
          <a:p>
            <a:pPr marL="690563" indent="-577850">
              <a:buNone/>
              <a:tabLst>
                <a:tab pos="914400" algn="l"/>
              </a:tabLst>
            </a:pPr>
            <a:r>
              <a:rPr lang="en-US" sz="2900" dirty="0"/>
              <a:t>	</a:t>
            </a:r>
            <a:r>
              <a:rPr lang="en-US" sz="2900" dirty="0" smtClean="0"/>
              <a:t>	</a:t>
            </a:r>
            <a:r>
              <a:rPr lang="en-US" sz="2900" dirty="0" smtClean="0">
                <a:solidFill>
                  <a:srgbClr val="00B050"/>
                </a:solidFill>
              </a:rPr>
              <a:t>Added a member corner and state legislation</a:t>
            </a:r>
            <a:r>
              <a:rPr lang="en-US" sz="2900" dirty="0"/>
              <a:t>	</a:t>
            </a:r>
            <a:r>
              <a:rPr lang="en-US" sz="2900" dirty="0" smtClean="0"/>
              <a:t>       </a:t>
            </a:r>
          </a:p>
          <a:p>
            <a:pPr marL="690563" indent="-577850">
              <a:buNone/>
              <a:tabLst>
                <a:tab pos="914400" algn="l"/>
              </a:tabLst>
            </a:pPr>
            <a:r>
              <a:rPr lang="en-US" sz="2900" dirty="0"/>
              <a:t>	</a:t>
            </a:r>
            <a:r>
              <a:rPr lang="en-US" sz="2900" dirty="0" smtClean="0"/>
              <a:t>Legislative Agenda</a:t>
            </a:r>
          </a:p>
          <a:p>
            <a:pPr marL="690563" indent="-577850">
              <a:buNone/>
              <a:tabLst>
                <a:tab pos="914400" algn="l"/>
              </a:tabLst>
            </a:pPr>
            <a:r>
              <a:rPr lang="en-US" sz="2900" dirty="0"/>
              <a:t>		</a:t>
            </a:r>
            <a:r>
              <a:rPr lang="en-US" sz="2900" dirty="0" smtClean="0">
                <a:solidFill>
                  <a:srgbClr val="00B050"/>
                </a:solidFill>
              </a:rPr>
              <a:t>Published in April/May 2015 Newsletter</a:t>
            </a:r>
          </a:p>
          <a:p>
            <a:pPr marL="690563" indent="-577850">
              <a:buNone/>
              <a:tabLst>
                <a:tab pos="914400" algn="l"/>
              </a:tabLst>
            </a:pPr>
            <a:r>
              <a:rPr lang="en-US" sz="2900" dirty="0">
                <a:solidFill>
                  <a:srgbClr val="00B050"/>
                </a:solidFill>
              </a:rPr>
              <a:t>	</a:t>
            </a:r>
            <a:r>
              <a:rPr lang="en-US" sz="2900" dirty="0" smtClean="0">
                <a:solidFill>
                  <a:srgbClr val="00B050"/>
                </a:solidFill>
              </a:rPr>
              <a:t> 	Developed for 2016</a:t>
            </a:r>
            <a:r>
              <a:rPr lang="en-US" sz="2900" dirty="0">
                <a:solidFill>
                  <a:srgbClr val="00B050"/>
                </a:solidFill>
              </a:rPr>
              <a:t/>
            </a:r>
            <a:br>
              <a:rPr lang="en-US" sz="2900" dirty="0">
                <a:solidFill>
                  <a:srgbClr val="00B050"/>
                </a:solidFill>
              </a:rPr>
            </a:br>
            <a:r>
              <a:rPr lang="en-US" sz="2900" dirty="0" smtClean="0"/>
              <a:t>Monthly Accomplishments</a:t>
            </a:r>
          </a:p>
          <a:p>
            <a:pPr marL="690563" indent="-577850">
              <a:buNone/>
              <a:tabLst>
                <a:tab pos="914400" algn="l"/>
              </a:tabLst>
            </a:pPr>
            <a:r>
              <a:rPr lang="en-US" sz="2900" dirty="0"/>
              <a:t>		</a:t>
            </a:r>
            <a:r>
              <a:rPr lang="en-US" sz="2900" dirty="0" smtClean="0">
                <a:solidFill>
                  <a:srgbClr val="00B050"/>
                </a:solidFill>
              </a:rPr>
              <a:t>Reported to BODs as bullet points </a:t>
            </a:r>
          </a:p>
          <a:p>
            <a:pPr marL="690563" indent="-577850">
              <a:buNone/>
              <a:tabLst>
                <a:tab pos="914400" algn="l"/>
              </a:tabLst>
            </a:pPr>
            <a:r>
              <a:rPr lang="en-US" sz="2900" dirty="0" smtClean="0">
                <a:solidFill>
                  <a:srgbClr val="00B050"/>
                </a:solidFill>
              </a:rPr>
              <a:t>		Almost </a:t>
            </a:r>
            <a:r>
              <a:rPr lang="en-US" sz="2900" dirty="0">
                <a:solidFill>
                  <a:srgbClr val="00B050"/>
                </a:solidFill>
              </a:rPr>
              <a:t>daily emails to CFSO </a:t>
            </a:r>
            <a:r>
              <a:rPr lang="en-US" sz="2900" dirty="0" smtClean="0">
                <a:solidFill>
                  <a:srgbClr val="00B050"/>
                </a:solidFill>
              </a:rPr>
              <a:t>BOD Representatives</a:t>
            </a:r>
          </a:p>
          <a:p>
            <a:pPr marL="690563" indent="-577850">
              <a:buNone/>
              <a:tabLst>
                <a:tab pos="914400" algn="l"/>
              </a:tabLst>
            </a:pPr>
            <a:r>
              <a:rPr lang="en-US" sz="2900" dirty="0" smtClean="0"/>
              <a:t>	  	</a:t>
            </a:r>
            <a:r>
              <a:rPr lang="en-US" sz="2900" dirty="0" smtClean="0">
                <a:solidFill>
                  <a:srgbClr val="00B050"/>
                </a:solidFill>
              </a:rPr>
              <a:t>Ten (10) formal in-person or teleconference CFSO BOD meetings</a:t>
            </a:r>
          </a:p>
          <a:p>
            <a:pPr marL="690563" indent="-577850">
              <a:buNone/>
              <a:tabLst>
                <a:tab pos="914400" algn="l"/>
              </a:tabLst>
            </a:pPr>
            <a:r>
              <a:rPr lang="en-US" sz="2900" dirty="0" smtClean="0">
                <a:solidFill>
                  <a:srgbClr val="00B050"/>
                </a:solidFill>
              </a:rPr>
              <a:t>	</a:t>
            </a:r>
            <a:r>
              <a:rPr lang="en-US" sz="2900" dirty="0" smtClean="0"/>
              <a:t>Report of Legislative Visits</a:t>
            </a:r>
          </a:p>
          <a:p>
            <a:pPr marL="690563" indent="-577850">
              <a:buNone/>
              <a:tabLst>
                <a:tab pos="914400" algn="l"/>
              </a:tabLst>
            </a:pPr>
            <a:r>
              <a:rPr lang="en-US" sz="2900" dirty="0"/>
              <a:t>	</a:t>
            </a:r>
            <a:r>
              <a:rPr lang="en-US" sz="2900" dirty="0" smtClean="0"/>
              <a:t> 	</a:t>
            </a:r>
            <a:r>
              <a:rPr lang="en-US" sz="2900" dirty="0" smtClean="0">
                <a:solidFill>
                  <a:srgbClr val="00B050"/>
                </a:solidFill>
              </a:rPr>
              <a:t>Washington Rep. Weekly Visits and Frequent Calls to Members and Committees</a:t>
            </a:r>
          </a:p>
          <a:p>
            <a:pPr marL="690563" indent="-577850">
              <a:buNone/>
              <a:tabLst>
                <a:tab pos="914400" algn="l"/>
              </a:tabLst>
            </a:pPr>
            <a:r>
              <a:rPr lang="en-US" sz="2900" dirty="0">
                <a:solidFill>
                  <a:srgbClr val="00B050"/>
                </a:solidFill>
              </a:rPr>
              <a:t>	</a:t>
            </a:r>
            <a:r>
              <a:rPr lang="en-US" sz="2900" dirty="0" smtClean="0">
                <a:solidFill>
                  <a:srgbClr val="00B050"/>
                </a:solidFill>
              </a:rPr>
              <a:t>	Day on the Hill—33 people and 25 visits</a:t>
            </a:r>
          </a:p>
          <a:p>
            <a:pPr marL="690563" indent="-577850">
              <a:buNone/>
              <a:tabLst>
                <a:tab pos="914400" algn="l"/>
              </a:tabLst>
            </a:pPr>
            <a:r>
              <a:rPr lang="en-US" sz="2900" dirty="0">
                <a:solidFill>
                  <a:srgbClr val="00B050"/>
                </a:solidFill>
              </a:rPr>
              <a:t>	</a:t>
            </a:r>
            <a:r>
              <a:rPr lang="en-US" sz="2900" dirty="0" smtClean="0">
                <a:solidFill>
                  <a:srgbClr val="00B050"/>
                </a:solidFill>
              </a:rPr>
              <a:t>	All reported to BOD after each visit  </a:t>
            </a:r>
          </a:p>
          <a:p>
            <a:pPr marL="690563" indent="-577850">
              <a:buNone/>
              <a:tabLst>
                <a:tab pos="914400" algn="l"/>
              </a:tabLst>
            </a:pPr>
            <a:r>
              <a:rPr lang="en-US" sz="2900" dirty="0" smtClean="0">
                <a:solidFill>
                  <a:srgbClr val="00B050"/>
                </a:solidFill>
              </a:rPr>
              <a:t>	  	At least 55 different members of Congress visited in 2015</a:t>
            </a:r>
          </a:p>
          <a:p>
            <a:pPr marL="690563" indent="-577850">
              <a:buNone/>
            </a:pPr>
            <a:r>
              <a:rPr lang="en-US" sz="2900" dirty="0"/>
              <a:t>	</a:t>
            </a:r>
            <a:r>
              <a:rPr lang="en-US" sz="2900" dirty="0" smtClean="0"/>
              <a:t>	</a:t>
            </a:r>
          </a:p>
          <a:p>
            <a:endParaRPr lang="en-US" dirty="0" smtClean="0"/>
          </a:p>
          <a:p>
            <a:endParaRPr lang="en-US" dirty="0"/>
          </a:p>
        </p:txBody>
      </p:sp>
    </p:spTree>
    <p:extLst>
      <p:ext uri="{BB962C8B-B14F-4D97-AF65-F5344CB8AC3E}">
        <p14:creationId xmlns:p14="http://schemas.microsoft.com/office/powerpoint/2010/main" val="1540981099"/>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Potential Cognitive Bias Bill</a:t>
            </a:r>
            <a:endParaRPr lang="en-US" dirty="0"/>
          </a:p>
        </p:txBody>
      </p:sp>
      <p:sp>
        <p:nvSpPr>
          <p:cNvPr id="3" name="Content Placeholder 2"/>
          <p:cNvSpPr>
            <a:spLocks noGrp="1"/>
          </p:cNvSpPr>
          <p:nvPr>
            <p:ph idx="1"/>
          </p:nvPr>
        </p:nvSpPr>
        <p:spPr>
          <a:xfrm>
            <a:off x="157163" y="1417638"/>
            <a:ext cx="8258175" cy="5111750"/>
          </a:xfrm>
        </p:spPr>
        <p:txBody>
          <a:bodyPr>
            <a:normAutofit fontScale="85000" lnSpcReduction="20000"/>
          </a:bodyPr>
          <a:lstStyle/>
          <a:p>
            <a:r>
              <a:rPr lang="en-US" sz="2800" dirty="0" smtClean="0"/>
              <a:t>Led by Senator Wyden (Oregon)</a:t>
            </a:r>
          </a:p>
          <a:p>
            <a:pPr lvl="1"/>
            <a:r>
              <a:rPr lang="en-US" sz="2800" dirty="0" smtClean="0"/>
              <a:t>Concern with LE and Prosecutor involvement</a:t>
            </a:r>
          </a:p>
          <a:p>
            <a:pPr lvl="1"/>
            <a:r>
              <a:rPr lang="en-US" sz="2800" dirty="0" smtClean="0"/>
              <a:t>Concern with cognitive/contextual bias</a:t>
            </a:r>
          </a:p>
          <a:p>
            <a:pPr lvl="1"/>
            <a:r>
              <a:rPr lang="en-US" sz="2800" dirty="0" smtClean="0"/>
              <a:t>Greatly concerned with fingerprints</a:t>
            </a:r>
          </a:p>
          <a:p>
            <a:pPr lvl="1"/>
            <a:r>
              <a:rPr lang="en-US" sz="2800" dirty="0" smtClean="0"/>
              <a:t>Considering tying to grant funds</a:t>
            </a:r>
          </a:p>
          <a:p>
            <a:pPr lvl="1"/>
            <a:r>
              <a:rPr lang="en-US" sz="2800" dirty="0" smtClean="0"/>
              <a:t>Considering provision regarding admissibility if sequential unmasking not performed</a:t>
            </a:r>
          </a:p>
          <a:p>
            <a:pPr marL="411480" lvl="1" indent="0">
              <a:buNone/>
            </a:pPr>
            <a:endParaRPr lang="en-US" sz="2800" dirty="0"/>
          </a:p>
          <a:p>
            <a:pPr marL="411480" lvl="1" indent="0">
              <a:buNone/>
            </a:pPr>
            <a:r>
              <a:rPr lang="en-US" sz="2800" u="sng" dirty="0" smtClean="0"/>
              <a:t>CFSO Encouraging Senator to:</a:t>
            </a:r>
          </a:p>
          <a:p>
            <a:pPr lvl="1"/>
            <a:r>
              <a:rPr lang="en-US" sz="2800" dirty="0" smtClean="0"/>
              <a:t>Work with OSAC</a:t>
            </a:r>
          </a:p>
          <a:p>
            <a:pPr lvl="1"/>
            <a:r>
              <a:rPr lang="en-US" sz="2800" dirty="0" smtClean="0"/>
              <a:t>Work with NIST CSAFE</a:t>
            </a:r>
          </a:p>
          <a:p>
            <a:pPr lvl="1"/>
            <a:r>
              <a:rPr lang="en-US" sz="2800" dirty="0" smtClean="0"/>
              <a:t>Fund pilot projects at federal, state, local labs</a:t>
            </a:r>
          </a:p>
          <a:p>
            <a:pPr lvl="1"/>
            <a:r>
              <a:rPr lang="en-US" sz="2800" dirty="0" smtClean="0"/>
              <a:t>Dialog with federal labs (e.g. FBI)</a:t>
            </a:r>
          </a:p>
        </p:txBody>
      </p:sp>
    </p:spTree>
    <p:extLst>
      <p:ext uri="{BB962C8B-B14F-4D97-AF65-F5344CB8AC3E}">
        <p14:creationId xmlns:p14="http://schemas.microsoft.com/office/powerpoint/2010/main" val="2525471354"/>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8588" y="274638"/>
            <a:ext cx="8272462" cy="1143000"/>
          </a:xfrm>
        </p:spPr>
        <p:txBody>
          <a:bodyPr/>
          <a:lstStyle/>
          <a:p>
            <a:r>
              <a:rPr lang="en-US" sz="4000" dirty="0" smtClean="0"/>
              <a:t>Benefit to Member Organizations:</a:t>
            </a:r>
            <a:endParaRPr lang="en-US" sz="4000" dirty="0"/>
          </a:p>
        </p:txBody>
      </p:sp>
      <p:sp>
        <p:nvSpPr>
          <p:cNvPr id="3" name="Content Placeholder 2"/>
          <p:cNvSpPr>
            <a:spLocks noGrp="1"/>
          </p:cNvSpPr>
          <p:nvPr>
            <p:ph idx="1"/>
          </p:nvPr>
        </p:nvSpPr>
        <p:spPr>
          <a:xfrm>
            <a:off x="128588" y="1600200"/>
            <a:ext cx="8272462" cy="4800600"/>
          </a:xfrm>
        </p:spPr>
        <p:txBody>
          <a:bodyPr>
            <a:normAutofit lnSpcReduction="10000"/>
          </a:bodyPr>
          <a:lstStyle/>
          <a:p>
            <a:r>
              <a:rPr lang="en-US" sz="2800" dirty="0" smtClean="0"/>
              <a:t>A voice where we would not have one…every other interest group has a very powerful lobby…the interest groups will continue to advocate for their agenda</a:t>
            </a:r>
          </a:p>
          <a:p>
            <a:endParaRPr lang="en-US" sz="2800" dirty="0"/>
          </a:p>
          <a:p>
            <a:r>
              <a:rPr lang="en-US" sz="2800" dirty="0" smtClean="0"/>
              <a:t>CFSO puts the issue of each organization behind the support of 21,000 forensic practitioners</a:t>
            </a:r>
          </a:p>
          <a:p>
            <a:endParaRPr lang="en-US" sz="2800" dirty="0"/>
          </a:p>
          <a:p>
            <a:r>
              <a:rPr lang="en-US" sz="2800" dirty="0" smtClean="0"/>
              <a:t>Professional ongoing daily representation in D.C. with the history, connections to Congressional staff, Congressional Members, and stakeholder groups including their lobbyists</a:t>
            </a:r>
          </a:p>
          <a:p>
            <a:endParaRPr lang="en-US" sz="2800" dirty="0"/>
          </a:p>
          <a:p>
            <a:endParaRPr lang="en-US" sz="2800" dirty="0" smtClean="0"/>
          </a:p>
        </p:txBody>
      </p:sp>
    </p:spTree>
    <p:extLst>
      <p:ext uri="{BB962C8B-B14F-4D97-AF65-F5344CB8AC3E}">
        <p14:creationId xmlns:p14="http://schemas.microsoft.com/office/powerpoint/2010/main" val="3639982175"/>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Action Items:</a:t>
            </a:r>
            <a:endParaRPr lang="en-US" dirty="0"/>
          </a:p>
        </p:txBody>
      </p:sp>
      <p:sp>
        <p:nvSpPr>
          <p:cNvPr id="3" name="Content Placeholder 2"/>
          <p:cNvSpPr>
            <a:spLocks noGrp="1"/>
          </p:cNvSpPr>
          <p:nvPr>
            <p:ph idx="1"/>
          </p:nvPr>
        </p:nvSpPr>
        <p:spPr/>
        <p:txBody>
          <a:bodyPr>
            <a:normAutofit/>
          </a:bodyPr>
          <a:lstStyle/>
          <a:p>
            <a:r>
              <a:rPr lang="en-US" sz="2800" dirty="0" smtClean="0"/>
              <a:t>Budget delivered 2/9.  Get ready to fight for Coverdell again by writing letters and visiting.</a:t>
            </a:r>
          </a:p>
          <a:p>
            <a:r>
              <a:rPr lang="en-US" sz="2800" dirty="0" smtClean="0"/>
              <a:t>Provide SME on Research and Development Bill</a:t>
            </a:r>
          </a:p>
          <a:p>
            <a:r>
              <a:rPr lang="en-US" sz="2800" dirty="0" smtClean="0"/>
              <a:t>Host tours in your lab/office and let CFSO know.</a:t>
            </a:r>
          </a:p>
          <a:p>
            <a:r>
              <a:rPr lang="en-US" sz="2800" dirty="0" smtClean="0"/>
              <a:t>Help with CFSO newsletter.</a:t>
            </a:r>
          </a:p>
          <a:p>
            <a:r>
              <a:rPr lang="en-US" sz="2800" dirty="0" smtClean="0"/>
              <a:t>Provide comment on bills </a:t>
            </a:r>
          </a:p>
          <a:p>
            <a:pPr marL="411480" lvl="1" indent="0">
              <a:buNone/>
            </a:pPr>
            <a:r>
              <a:rPr lang="en-US" sz="2400" dirty="0" smtClean="0"/>
              <a:t>(JFA, Survivor’s Bill, Innocence Protection, Heroin, Rapid DNA, SUDC, Forensic Advancement Justice Committee, Forensic Advancement Science Committee) </a:t>
            </a:r>
          </a:p>
          <a:p>
            <a:pPr marL="411480" lvl="1" indent="0">
              <a:buNone/>
            </a:pPr>
            <a:endParaRPr lang="en-US" sz="2400" dirty="0" smtClean="0"/>
          </a:p>
          <a:p>
            <a:endParaRPr lang="en-US" sz="2800" dirty="0" smtClean="0"/>
          </a:p>
          <a:p>
            <a:endParaRPr lang="en-US" sz="2800" dirty="0" smtClean="0"/>
          </a:p>
        </p:txBody>
      </p:sp>
    </p:spTree>
    <p:extLst>
      <p:ext uri="{BB962C8B-B14F-4D97-AF65-F5344CB8AC3E}">
        <p14:creationId xmlns:p14="http://schemas.microsoft.com/office/powerpoint/2010/main" val="17291699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Approach 2015</a:t>
            </a:r>
            <a:endParaRPr lang="en-US" dirty="0"/>
          </a:p>
        </p:txBody>
      </p:sp>
      <p:sp>
        <p:nvSpPr>
          <p:cNvPr id="3" name="Content Placeholder 2"/>
          <p:cNvSpPr>
            <a:spLocks noGrp="1"/>
          </p:cNvSpPr>
          <p:nvPr>
            <p:ph idx="1"/>
          </p:nvPr>
        </p:nvSpPr>
        <p:spPr>
          <a:xfrm>
            <a:off x="242888" y="1417638"/>
            <a:ext cx="8043862" cy="4983162"/>
          </a:xfrm>
        </p:spPr>
        <p:txBody>
          <a:bodyPr>
            <a:normAutofit/>
          </a:bodyPr>
          <a:lstStyle/>
          <a:p>
            <a:r>
              <a:rPr lang="en-US" dirty="0" smtClean="0"/>
              <a:t>Meeting Minutes:</a:t>
            </a:r>
          </a:p>
          <a:p>
            <a:pPr lvl="1"/>
            <a:r>
              <a:rPr lang="en-US" dirty="0" smtClean="0"/>
              <a:t>Kept, distributed, and available on the private website for BOD</a:t>
            </a:r>
            <a:endParaRPr lang="en-US" dirty="0" smtClean="0">
              <a:hlinkClick r:id="rId2"/>
            </a:endParaRPr>
          </a:p>
          <a:p>
            <a:r>
              <a:rPr lang="en-US" dirty="0"/>
              <a:t> </a:t>
            </a:r>
            <a:r>
              <a:rPr lang="en-US" dirty="0" smtClean="0"/>
              <a:t>All members invited to meetings on the Hill</a:t>
            </a:r>
          </a:p>
          <a:p>
            <a:r>
              <a:rPr lang="en-US" dirty="0" smtClean="0"/>
              <a:t>CFSO paid for at least one D.C. visit for each organization</a:t>
            </a:r>
          </a:p>
          <a:p>
            <a:r>
              <a:rPr lang="en-US" dirty="0" smtClean="0"/>
              <a:t>All members together in D.C. in December 2015</a:t>
            </a:r>
          </a:p>
          <a:p>
            <a:pPr marL="411480" lvl="1" indent="0">
              <a:buNone/>
            </a:pPr>
            <a:r>
              <a:rPr lang="en-US" dirty="0" smtClean="0"/>
              <a:t>   (FBI, NIST, DOJ/AG, OSTP, NIJ, NCFS Meeting) </a:t>
            </a:r>
          </a:p>
          <a:p>
            <a:r>
              <a:rPr lang="en-US" dirty="0" smtClean="0"/>
              <a:t>Lobbyist </a:t>
            </a:r>
            <a:r>
              <a:rPr lang="en-US" dirty="0"/>
              <a:t>to more in-person BOD meetings (IAI x2, ASCLD x2, AAFS</a:t>
            </a:r>
            <a:r>
              <a:rPr lang="en-US" dirty="0" smtClean="0"/>
              <a:t>)</a:t>
            </a:r>
          </a:p>
          <a:p>
            <a:r>
              <a:rPr lang="en-US" dirty="0" smtClean="0"/>
              <a:t>Lobbyist participating in more individual BOD calls (as requested)</a:t>
            </a:r>
            <a:endParaRPr lang="en-US" dirty="0"/>
          </a:p>
          <a:p>
            <a:r>
              <a:rPr lang="en-US" dirty="0" smtClean="0"/>
              <a:t>Reports to BOD upon completion of Hill visits</a:t>
            </a:r>
          </a:p>
          <a:p>
            <a:r>
              <a:rPr lang="en-US" dirty="0" smtClean="0"/>
              <a:t>Full BOD collaboration on documents and vote when necessary</a:t>
            </a:r>
          </a:p>
          <a:p>
            <a:r>
              <a:rPr lang="en-US" dirty="0" smtClean="0"/>
              <a:t>Emails circulated to all BOD members to distribute</a:t>
            </a:r>
          </a:p>
          <a:p>
            <a:r>
              <a:rPr lang="en-US" dirty="0" smtClean="0"/>
              <a:t>Finances billed twice yearly—(all finances handled by AAFS)</a:t>
            </a:r>
            <a:endParaRPr lang="en-US" dirty="0"/>
          </a:p>
        </p:txBody>
      </p:sp>
    </p:spTree>
    <p:extLst>
      <p:ext uri="{BB962C8B-B14F-4D97-AF65-F5344CB8AC3E}">
        <p14:creationId xmlns:p14="http://schemas.microsoft.com/office/powerpoint/2010/main" val="116109415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00013"/>
            <a:ext cx="7620000" cy="1157287"/>
          </a:xfrm>
        </p:spPr>
        <p:txBody>
          <a:bodyPr/>
          <a:lstStyle/>
          <a:p>
            <a:r>
              <a:rPr lang="en-US" dirty="0" smtClean="0"/>
              <a:t>Developing Legislative Priority Document 2015 (FY2016)</a:t>
            </a:r>
            <a:endParaRPr lang="en-US" dirty="0"/>
          </a:p>
        </p:txBody>
      </p:sp>
      <p:sp>
        <p:nvSpPr>
          <p:cNvPr id="3" name="Content Placeholder 2"/>
          <p:cNvSpPr>
            <a:spLocks noGrp="1"/>
          </p:cNvSpPr>
          <p:nvPr>
            <p:ph idx="1"/>
          </p:nvPr>
        </p:nvSpPr>
        <p:spPr>
          <a:xfrm>
            <a:off x="185738" y="1443037"/>
            <a:ext cx="7891462" cy="4957763"/>
          </a:xfrm>
        </p:spPr>
        <p:txBody>
          <a:bodyPr>
            <a:normAutofit/>
          </a:bodyPr>
          <a:lstStyle/>
          <a:p>
            <a:pPr marL="114300" indent="0">
              <a:buNone/>
            </a:pPr>
            <a:r>
              <a:rPr lang="en-US" b="1" dirty="0"/>
              <a:t> </a:t>
            </a:r>
            <a:endParaRPr lang="en-US" dirty="0"/>
          </a:p>
          <a:p>
            <a:r>
              <a:rPr lang="en-US" b="1" dirty="0" smtClean="0"/>
              <a:t>All members contributed</a:t>
            </a:r>
          </a:p>
          <a:p>
            <a:r>
              <a:rPr lang="en-US" b="1" dirty="0" smtClean="0"/>
              <a:t>Prioritized by a survey vote of all BODs and then CFSO BOD</a:t>
            </a:r>
          </a:p>
          <a:p>
            <a:r>
              <a:rPr lang="en-US" b="1" dirty="0" smtClean="0"/>
              <a:t>All CFSO BOD members worked on paragraphs</a:t>
            </a:r>
          </a:p>
          <a:p>
            <a:r>
              <a:rPr lang="en-US" b="1" dirty="0" smtClean="0"/>
              <a:t>Circulated several times for review and input</a:t>
            </a:r>
          </a:p>
          <a:p>
            <a:pPr marL="114300" indent="0">
              <a:buNone/>
            </a:pPr>
            <a:endParaRPr lang="en-US" dirty="0"/>
          </a:p>
        </p:txBody>
      </p:sp>
    </p:spTree>
    <p:extLst>
      <p:ext uri="{BB962C8B-B14F-4D97-AF65-F5344CB8AC3E}">
        <p14:creationId xmlns:p14="http://schemas.microsoft.com/office/powerpoint/2010/main" val="287948474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00013"/>
            <a:ext cx="7620000" cy="642937"/>
          </a:xfrm>
        </p:spPr>
        <p:txBody>
          <a:bodyPr/>
          <a:lstStyle/>
          <a:p>
            <a:r>
              <a:rPr lang="en-US" dirty="0" smtClean="0"/>
              <a:t>Legislative Priorities 2015</a:t>
            </a:r>
            <a:endParaRPr lang="en-US" dirty="0"/>
          </a:p>
        </p:txBody>
      </p:sp>
      <p:sp>
        <p:nvSpPr>
          <p:cNvPr id="3" name="Content Placeholder 2"/>
          <p:cNvSpPr>
            <a:spLocks noGrp="1"/>
          </p:cNvSpPr>
          <p:nvPr>
            <p:ph idx="1"/>
          </p:nvPr>
        </p:nvSpPr>
        <p:spPr>
          <a:xfrm>
            <a:off x="185738" y="742950"/>
            <a:ext cx="7891462" cy="6115049"/>
          </a:xfrm>
        </p:spPr>
        <p:txBody>
          <a:bodyPr>
            <a:normAutofit fontScale="55000" lnSpcReduction="20000"/>
          </a:bodyPr>
          <a:lstStyle/>
          <a:p>
            <a:pPr marL="114300" indent="0">
              <a:buNone/>
            </a:pPr>
            <a:r>
              <a:rPr lang="en-US" b="1" dirty="0"/>
              <a:t> </a:t>
            </a:r>
            <a:endParaRPr lang="en-US" dirty="0"/>
          </a:p>
          <a:p>
            <a:pPr marL="114300" indent="0">
              <a:buNone/>
            </a:pPr>
            <a:r>
              <a:rPr lang="en-US" b="1" u="sng" dirty="0"/>
              <a:t>Forensic Advancement Bill</a:t>
            </a:r>
          </a:p>
          <a:p>
            <a:r>
              <a:rPr lang="en-US" dirty="0"/>
              <a:t>Forensic advancement legislation is essential in providing the resources to establish a national infrastructure to standardize the quality of forensic science services, support increased forensic science research, develop a repository of published research, and address national forensic science funding, best practices, and policy issues.  The legislation supports the continuous review, development, and advancement of applicable forensic science guidelines, standards, and best practices and will provide funding guidelines.  This legislation will require every forensic science service provider to be accredited to applicable national and international standards and every forensic science practitioner to be certified to a national standard in their respective area of expertise.  </a:t>
            </a:r>
          </a:p>
          <a:p>
            <a:pPr marL="114300" indent="0">
              <a:buNone/>
            </a:pPr>
            <a:r>
              <a:rPr lang="en-US" dirty="0"/>
              <a:t> </a:t>
            </a:r>
          </a:p>
          <a:p>
            <a:pPr marL="114300" indent="0">
              <a:buNone/>
            </a:pPr>
            <a:r>
              <a:rPr lang="en-US" b="1" u="sng" dirty="0"/>
              <a:t>Federal Forensic Science Grant Reform</a:t>
            </a:r>
          </a:p>
          <a:p>
            <a:r>
              <a:rPr lang="en-US" dirty="0"/>
              <a:t>Forensic science grants are essential to the operation of public crime laboratories.  Many of these granting programs, including the Paul Coverdell Forensic Improvement Grant, provide vital education, training, instrument, personnel, and facility funds to crime laboratories and medical examiner offices.  The authorization of these granting mechanisms must be written into long-term legislation and the appropriations must be close to authorizing amounts.  Grant authorizing legislation must be developed in harmony with publically funded forensic science service providers to address the most critical education, research, training, personnel, facility, and operational needs and the appropriations must meet those needs.   </a:t>
            </a:r>
          </a:p>
          <a:p>
            <a:pPr marL="114300" indent="0">
              <a:buNone/>
            </a:pPr>
            <a:r>
              <a:rPr lang="en-US" b="1" u="sng" dirty="0"/>
              <a:t>Accreditation Resources for Laboratories and Medical Examiner Offices</a:t>
            </a:r>
            <a:endParaRPr lang="en-US" dirty="0"/>
          </a:p>
          <a:p>
            <a:r>
              <a:rPr lang="en-US" sz="2500" b="1" dirty="0">
                <a:solidFill>
                  <a:srgbClr val="FF0000"/>
                </a:solidFill>
              </a:rPr>
              <a:t>CFSO supports the overwhelming national consensus to require the accreditation of all forensic science service providers to include medical examiner offices.  Accreditation is essential to ensure consistent application of the highest national and international quality, technical, management, and administrative standards.  </a:t>
            </a:r>
            <a:r>
              <a:rPr lang="en-US" dirty="0"/>
              <a:t>While the majority of the nation’s traditional crime laboratories are already accredited, the vast majority of other forensic science service providers (e.g. latent print units, crime scene units, medical examiner offices) are not accredited.  Federal resources are essential to support this initiative for publically funded forensic science service providers.  </a:t>
            </a:r>
          </a:p>
          <a:p>
            <a:pPr marL="114300" indent="0">
              <a:buNone/>
            </a:pPr>
            <a:r>
              <a:rPr lang="en-US" dirty="0"/>
              <a:t>  </a:t>
            </a:r>
          </a:p>
          <a:p>
            <a:pPr marL="114300" indent="0">
              <a:buNone/>
            </a:pPr>
            <a:r>
              <a:rPr lang="en-US" b="1" u="sng" dirty="0"/>
              <a:t>Certification Funding for Forensic Science Practitioners</a:t>
            </a:r>
            <a:endParaRPr lang="en-US" dirty="0"/>
          </a:p>
          <a:p>
            <a:r>
              <a:rPr lang="en-US" sz="2500" b="1" dirty="0">
                <a:solidFill>
                  <a:srgbClr val="FF0000"/>
                </a:solidFill>
              </a:rPr>
              <a:t>CFSO endorses certification of all forensic science practitioners. </a:t>
            </a:r>
            <a:r>
              <a:rPr lang="en-US" sz="2500" dirty="0"/>
              <a:t> </a:t>
            </a:r>
            <a:r>
              <a:rPr lang="en-US" dirty="0"/>
              <a:t>The United States will soon endorse a state-by-state, national, or private vendor certification program to accomplish this individual certification.  Certification is important to ensure that practitioners are competent and proficient in any discipline where they provide analysis or expert testimony.  While all accredited labs already evaluate the competence and proficiency of their examiners, few have the resources to support certification of these practitioners by some type of external evaluation.  It is critically important that all forensic practitioners have a mechanism to ensure continuing education and training to maintain proficiency in their area of expertise.  Federal resources will be needed to address education, training, testing, and other fees associated with government forensic practitioners obtaining and maintaining these certifications.  </a:t>
            </a:r>
          </a:p>
        </p:txBody>
      </p:sp>
    </p:spTree>
    <p:extLst>
      <p:ext uri="{BB962C8B-B14F-4D97-AF65-F5344CB8AC3E}">
        <p14:creationId xmlns:p14="http://schemas.microsoft.com/office/powerpoint/2010/main" val="121342043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5737" y="100013"/>
            <a:ext cx="8129587" cy="642937"/>
          </a:xfrm>
        </p:spPr>
        <p:txBody>
          <a:bodyPr/>
          <a:lstStyle/>
          <a:p>
            <a:r>
              <a:rPr lang="en-US" dirty="0" smtClean="0"/>
              <a:t>Legislative Priorities 2015 (</a:t>
            </a:r>
            <a:r>
              <a:rPr lang="en-US" dirty="0" err="1" smtClean="0"/>
              <a:t>pg</a:t>
            </a:r>
            <a:r>
              <a:rPr lang="en-US" dirty="0" smtClean="0"/>
              <a:t> 2)</a:t>
            </a:r>
            <a:endParaRPr lang="en-US" dirty="0"/>
          </a:p>
        </p:txBody>
      </p:sp>
      <p:sp>
        <p:nvSpPr>
          <p:cNvPr id="3" name="Content Placeholder 2"/>
          <p:cNvSpPr>
            <a:spLocks noGrp="1"/>
          </p:cNvSpPr>
          <p:nvPr>
            <p:ph idx="1"/>
          </p:nvPr>
        </p:nvSpPr>
        <p:spPr>
          <a:xfrm>
            <a:off x="185738" y="742951"/>
            <a:ext cx="7891462" cy="5657850"/>
          </a:xfrm>
        </p:spPr>
        <p:txBody>
          <a:bodyPr>
            <a:normAutofit/>
          </a:bodyPr>
          <a:lstStyle/>
          <a:p>
            <a:pPr marL="114300" indent="0">
              <a:buNone/>
            </a:pPr>
            <a:r>
              <a:rPr lang="en-US" b="1" dirty="0"/>
              <a:t> </a:t>
            </a:r>
            <a:endParaRPr lang="en-US" dirty="0"/>
          </a:p>
        </p:txBody>
      </p:sp>
      <p:sp>
        <p:nvSpPr>
          <p:cNvPr id="5" name="TextBox 4"/>
          <p:cNvSpPr txBox="1"/>
          <p:nvPr/>
        </p:nvSpPr>
        <p:spPr>
          <a:xfrm>
            <a:off x="185738" y="871538"/>
            <a:ext cx="8129587" cy="5932393"/>
          </a:xfrm>
          <a:prstGeom prst="rect">
            <a:avLst/>
          </a:prstGeom>
          <a:noFill/>
        </p:spPr>
        <p:txBody>
          <a:bodyPr wrap="square" rtlCol="0">
            <a:spAutoFit/>
          </a:bodyPr>
          <a:lstStyle/>
          <a:p>
            <a:r>
              <a:rPr lang="en-US" sz="1150" b="1" u="sng" dirty="0"/>
              <a:t>Grant funding programs in training in forensic disciplines.</a:t>
            </a:r>
            <a:endParaRPr lang="en-US" sz="1150" dirty="0"/>
          </a:p>
          <a:p>
            <a:r>
              <a:rPr lang="en-US" sz="1150" dirty="0"/>
              <a:t> </a:t>
            </a:r>
          </a:p>
          <a:p>
            <a:r>
              <a:rPr lang="en-US" sz="1150" dirty="0"/>
              <a:t>All forensic science disciplines have significant training needs that must be met in order to meet the needs of the community and stay current with technical and scientific advances. Barriers include limited resources, limited laboratory space, few trained personnel to train new scientists, poorly established educational requirements, fast-changing disciplines with no recognized standards, lack of professional development in areas such as ethics, courtroom testimony, safety, and quality assurance.  Potential solutions include development of competency measures, mentor training, loan forgiveness, laboratory renovation, funded and continuous training, travel monies, access to funded web-based training, provision of videoconferencing programs, mobile training units, and funding for national meetings and education to maintain competency in the field. </a:t>
            </a:r>
          </a:p>
          <a:p>
            <a:r>
              <a:rPr lang="en-US" sz="1150" dirty="0"/>
              <a:t> </a:t>
            </a:r>
          </a:p>
          <a:p>
            <a:r>
              <a:rPr lang="en-US" sz="1150" b="1" u="sng" dirty="0"/>
              <a:t>Research Funding </a:t>
            </a:r>
            <a:endParaRPr lang="en-US" sz="1150" dirty="0"/>
          </a:p>
          <a:p>
            <a:r>
              <a:rPr lang="en-US" sz="1150" dirty="0"/>
              <a:t> </a:t>
            </a:r>
          </a:p>
          <a:p>
            <a:r>
              <a:rPr lang="en-US" sz="1150" dirty="0"/>
              <a:t>The Leahy-Cornyn bill (Title IV, Sec. 401-404) authorizes new grant funding of forensic science research.  In 401 the Board will "establish a comprehensive strategy for fostering and improving peer-reviewed scientific research relating to the forensic science disciplines."</a:t>
            </a:r>
          </a:p>
          <a:p>
            <a:r>
              <a:rPr lang="en-US" sz="1150" dirty="0"/>
              <a:t>In 402(a)(2) it states that NIST, through the NIJ MOA, may make competitive grant awards to researchers and will coordinate with NSF for integrity.  In 403 the IG will report on the administration and "effectiveness" of this grant program.  In 404, a plan will eventually be implemented for encouraging public-private research [education &amp; training] collaborations.  The Judiciary Committee only has jurisdiction over DOJ.  This Leahy legislation does not use the term "shall" in the proposed grant funding program.  It does not direct NIJ to fund anything.  It hopes that NIST may fund something.  The NSF is not asked to fund anything.  The bill is silent with regard to NIH or CDC research funding.  The Rockefeller bill, out of Commerce, Science, and Transportation, did direct funding from NSF, NIST, and referred to DHHS (NIH &amp; CDC).  We should push for further changes of the Leahy legislation and we should push for legislation from the Science Committee for research in the forensic sciences by NIST, NSF, NIH, and CDC.  </a:t>
            </a:r>
          </a:p>
          <a:p>
            <a:r>
              <a:rPr lang="en-US" sz="1150" dirty="0"/>
              <a:t> </a:t>
            </a:r>
          </a:p>
          <a:p>
            <a:r>
              <a:rPr lang="en-US" sz="1150" b="1" u="sng" dirty="0"/>
              <a:t>Sexual Assault Kit Processing and SAFER Act</a:t>
            </a:r>
            <a:endParaRPr lang="en-US" sz="1150" dirty="0"/>
          </a:p>
          <a:p>
            <a:r>
              <a:rPr lang="en-US" sz="1150" dirty="0"/>
              <a:t>CFSO is pleased of the work that has begun to address the </a:t>
            </a:r>
            <a:r>
              <a:rPr lang="en-US" sz="1150" dirty="0" err="1"/>
              <a:t>unsubmitted</a:t>
            </a:r>
            <a:r>
              <a:rPr lang="en-US" sz="1150" dirty="0"/>
              <a:t> sexual assault kit issue in the United States.  The SAFER Act and other federal initiatives have provided funding to start research to determine the number of rape kits that exist in the US and redefine policies for collection, preservation, and analysis of sexual assault kits.  Only through increased sustainable funding for forensic analysis can the sexual assault kit issue be addressed now and in the future. In addition, Congress must address funding for the other forensic disciplines involved in the analysis of sexual assault cases that are also in need of grant funding.   More training, analysis, and funding should be directed to collection, preservation, and analysis in the other forensic disciplines such as toxicology, micro/trace analysis, and latent impression evidence. </a:t>
            </a:r>
          </a:p>
          <a:p>
            <a:endParaRPr lang="en-US" sz="1150" dirty="0"/>
          </a:p>
        </p:txBody>
      </p:sp>
    </p:spTree>
    <p:extLst>
      <p:ext uri="{BB962C8B-B14F-4D97-AF65-F5344CB8AC3E}">
        <p14:creationId xmlns:p14="http://schemas.microsoft.com/office/powerpoint/2010/main" val="132305323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5737" y="100014"/>
            <a:ext cx="8129587" cy="500062"/>
          </a:xfrm>
        </p:spPr>
        <p:txBody>
          <a:bodyPr/>
          <a:lstStyle/>
          <a:p>
            <a:r>
              <a:rPr lang="en-US" dirty="0" smtClean="0"/>
              <a:t>Legislative Priorities 2015 (</a:t>
            </a:r>
            <a:r>
              <a:rPr lang="en-US" dirty="0" err="1" smtClean="0"/>
              <a:t>pg</a:t>
            </a:r>
            <a:r>
              <a:rPr lang="en-US" dirty="0" smtClean="0"/>
              <a:t> 3)</a:t>
            </a:r>
            <a:endParaRPr lang="en-US" dirty="0"/>
          </a:p>
        </p:txBody>
      </p:sp>
      <p:sp>
        <p:nvSpPr>
          <p:cNvPr id="3" name="Content Placeholder 2"/>
          <p:cNvSpPr>
            <a:spLocks noGrp="1"/>
          </p:cNvSpPr>
          <p:nvPr>
            <p:ph idx="1"/>
          </p:nvPr>
        </p:nvSpPr>
        <p:spPr>
          <a:xfrm>
            <a:off x="185738" y="742951"/>
            <a:ext cx="7891462" cy="5657850"/>
          </a:xfrm>
        </p:spPr>
        <p:txBody>
          <a:bodyPr>
            <a:normAutofit/>
          </a:bodyPr>
          <a:lstStyle/>
          <a:p>
            <a:pPr marL="114300" indent="0">
              <a:buNone/>
            </a:pPr>
            <a:r>
              <a:rPr lang="en-US" b="1" dirty="0"/>
              <a:t> </a:t>
            </a:r>
            <a:endParaRPr lang="en-US" dirty="0"/>
          </a:p>
        </p:txBody>
      </p:sp>
      <p:sp>
        <p:nvSpPr>
          <p:cNvPr id="5" name="TextBox 4"/>
          <p:cNvSpPr txBox="1"/>
          <p:nvPr/>
        </p:nvSpPr>
        <p:spPr>
          <a:xfrm>
            <a:off x="185738" y="871538"/>
            <a:ext cx="8129587" cy="6109365"/>
          </a:xfrm>
          <a:prstGeom prst="rect">
            <a:avLst/>
          </a:prstGeom>
          <a:noFill/>
        </p:spPr>
        <p:txBody>
          <a:bodyPr wrap="square" rtlCol="0">
            <a:spAutoFit/>
          </a:bodyPr>
          <a:lstStyle/>
          <a:p>
            <a:r>
              <a:rPr lang="en-US" sz="1150" b="1" u="sng" dirty="0"/>
              <a:t>Rapid DNA Legislation</a:t>
            </a:r>
          </a:p>
          <a:p>
            <a:r>
              <a:rPr lang="en-US" sz="1150" dirty="0"/>
              <a:t>Rapid DNA legislation must be developed to allow the FBI Director to develop and implement Quality Assurance Standards for the use of these instruments in a non-accredited laboratory environment (e.g. booking stations or other criminal justice facilities).  Most importantly, the legislation must provide for proper privacy and security for retained data and biological samples.  The legislation should explicitly authorize the development of the information technology and other infrastructure necessary to securely host and utilize the database.</a:t>
            </a:r>
          </a:p>
          <a:p>
            <a:r>
              <a:rPr lang="en-US" sz="1150" dirty="0"/>
              <a:t> </a:t>
            </a:r>
          </a:p>
          <a:p>
            <a:r>
              <a:rPr lang="en-US" sz="1150" b="1" u="sng" dirty="0"/>
              <a:t>Shortage of Forensic Pathologists</a:t>
            </a:r>
          </a:p>
          <a:p>
            <a:r>
              <a:rPr lang="en-US" sz="1150" dirty="0"/>
              <a:t> </a:t>
            </a:r>
          </a:p>
          <a:p>
            <a:r>
              <a:rPr lang="en-US" sz="1150" dirty="0"/>
              <a:t>Currently, in the United States, there is a shortage of forensic pathologists; approximately 500 with a need for at least 1000. Many regions of the US have no access to a forensic pathologist.  The reasons are varied.  Currently, there are only 37 accredited forensic pathology training programs, and many of the training positions are unfilled.  Approximately one third of the fellowship training positions are not funded.  Many medical students and residents are not exposed to the practice of forensic pathology and do not choose to enter the field.  The autopsy requirement for anatomic pathology training has dropped to 50, further reducing the opportunities for a trainee to come in contact with forensic pathology. The salaries are not competitive compared to other subspecialties of medicine, and many forensic pathologists have to work a second job outside of routine business hours.  The shortage of forensic pathologists creates career burnout to the practicing forensic pathologist, further reducing the numbers. A lack of funding for continued training to keep abreast of advances creates uncertainty in the performance of forensic pathology duties.  A lack of funding for facilities, equipment, and salaries further decreases the number of pathologists who choose to enter forensic pathology.  Possible solutions include loan forgiveness, increased visibility in the medical school curriculum, increased salaries for forensic pathologists and fellows, increased number of training programs, increased number of fellowship positions, mandated board certification for the performance of forensic pathology duties, funding for education and training, funding for instrumentation and equipment.</a:t>
            </a:r>
          </a:p>
          <a:p>
            <a:r>
              <a:rPr lang="en-US" sz="1150" dirty="0"/>
              <a:t> </a:t>
            </a:r>
          </a:p>
          <a:p>
            <a:r>
              <a:rPr lang="en-US" sz="1150" b="1" u="sng" dirty="0"/>
              <a:t>Violence Against Women Act – FY2016</a:t>
            </a:r>
            <a:r>
              <a:rPr lang="it-IT" sz="1150" b="1" u="sng" dirty="0"/>
              <a:t> Appropriations Request</a:t>
            </a:r>
            <a:r>
              <a:rPr lang="en-US" sz="1150" b="1" u="sng" dirty="0"/>
              <a:t> </a:t>
            </a:r>
          </a:p>
          <a:p>
            <a:r>
              <a:rPr lang="en-US" sz="1150" dirty="0"/>
              <a:t> </a:t>
            </a:r>
          </a:p>
          <a:p>
            <a:r>
              <a:rPr lang="en-US" sz="1150" dirty="0"/>
              <a:t>VAWA is the cornerstone of our nation's response to domestic and sexual violence.  Initially passed in 1994, VAWA created the first U.S. federal legislation acknowledging domestic violence and sexual assault as crimes, and provided federal resources to encourage community-coordinated responses to combating violence. In 2013 a strong bipartisan bill to reauthorize VAWA (S. 47) passed in the Senate on February 12, 2013, and in the House of Representatives on February 28, 2013.  President Obama signed the bill into law on March 7, 2013.  The CFSO strongly supports enhanced funding for the Violence Against Women Act (VAWA) for FY2016.  Forensic nurses are on the front lines of treating and caring for patients who have experienced intimate partner violence and sexual assault. The CFSO appreciates the commitment made in reauthorizing the VAWA in 2013 and asks the 114th Congress to provide strong funding for these vital programs. </a:t>
            </a:r>
          </a:p>
        </p:txBody>
      </p:sp>
    </p:spTree>
    <p:extLst>
      <p:ext uri="{BB962C8B-B14F-4D97-AF65-F5344CB8AC3E}">
        <p14:creationId xmlns:p14="http://schemas.microsoft.com/office/powerpoint/2010/main" val="397268409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5737" y="100014"/>
            <a:ext cx="8129587" cy="500062"/>
          </a:xfrm>
        </p:spPr>
        <p:txBody>
          <a:bodyPr/>
          <a:lstStyle/>
          <a:p>
            <a:r>
              <a:rPr lang="en-US" dirty="0" smtClean="0"/>
              <a:t>Legislative Priorities 2015 (</a:t>
            </a:r>
            <a:r>
              <a:rPr lang="en-US" dirty="0" err="1" smtClean="0"/>
              <a:t>pg</a:t>
            </a:r>
            <a:r>
              <a:rPr lang="en-US" dirty="0" smtClean="0"/>
              <a:t> 4)</a:t>
            </a:r>
            <a:endParaRPr lang="en-US" dirty="0"/>
          </a:p>
        </p:txBody>
      </p:sp>
      <p:sp>
        <p:nvSpPr>
          <p:cNvPr id="3" name="Content Placeholder 2"/>
          <p:cNvSpPr>
            <a:spLocks noGrp="1"/>
          </p:cNvSpPr>
          <p:nvPr>
            <p:ph idx="1"/>
          </p:nvPr>
        </p:nvSpPr>
        <p:spPr>
          <a:xfrm>
            <a:off x="185738" y="742951"/>
            <a:ext cx="7891462" cy="5657850"/>
          </a:xfrm>
        </p:spPr>
        <p:txBody>
          <a:bodyPr>
            <a:normAutofit/>
          </a:bodyPr>
          <a:lstStyle/>
          <a:p>
            <a:pPr marL="114300" indent="0">
              <a:buNone/>
            </a:pPr>
            <a:r>
              <a:rPr lang="en-US" b="1" dirty="0"/>
              <a:t> </a:t>
            </a:r>
            <a:endParaRPr lang="en-US" dirty="0"/>
          </a:p>
        </p:txBody>
      </p:sp>
      <p:sp>
        <p:nvSpPr>
          <p:cNvPr id="5" name="TextBox 4"/>
          <p:cNvSpPr txBox="1"/>
          <p:nvPr/>
        </p:nvSpPr>
        <p:spPr>
          <a:xfrm>
            <a:off x="185738" y="871538"/>
            <a:ext cx="8129587" cy="6001643"/>
          </a:xfrm>
          <a:prstGeom prst="rect">
            <a:avLst/>
          </a:prstGeom>
          <a:noFill/>
        </p:spPr>
        <p:txBody>
          <a:bodyPr wrap="square" rtlCol="0">
            <a:spAutoFit/>
          </a:bodyPr>
          <a:lstStyle/>
          <a:p>
            <a:r>
              <a:rPr lang="en-US" sz="1200" b="1" u="sng" dirty="0"/>
              <a:t>Addressing Sexual Assault and Domestic Abuse on College Campuses – </a:t>
            </a:r>
            <a:r>
              <a:rPr lang="en-US" sz="1200" b="1" u="sng" dirty="0" err="1"/>
              <a:t>Clery</a:t>
            </a:r>
            <a:r>
              <a:rPr lang="en-US" sz="1200" b="1" u="sng" dirty="0"/>
              <a:t> Act</a:t>
            </a:r>
          </a:p>
          <a:p>
            <a:r>
              <a:rPr lang="en-US" sz="1200" b="1" dirty="0"/>
              <a:t> </a:t>
            </a:r>
            <a:endParaRPr lang="en-US" sz="1200" b="1" u="sng" dirty="0"/>
          </a:p>
          <a:p>
            <a:r>
              <a:rPr lang="en-US" sz="1200" dirty="0"/>
              <a:t>The CFSO feels strongly that much can be done to improve access to essential services on and around college campuses provided by forensic nurses and other forensic health care practitioner who care for victims of sexual assault and domestic abuse.  In October 2014, the U.S. Department of Education published its final rules to implement changes to the </a:t>
            </a:r>
            <a:r>
              <a:rPr lang="en-US" sz="1200" dirty="0" err="1"/>
              <a:t>Clery</a:t>
            </a:r>
            <a:r>
              <a:rPr lang="en-US" sz="1200" dirty="0"/>
              <a:t> Act under the Violence Against Women Reauthorization Act of 2013. The new regulation now requires colleges to compile statistics not only for cases of sexual assault, but also for incidents of dating violence, domestic violence and stalking.  The CFSO supports requirements for colleges and universities to:</a:t>
            </a:r>
          </a:p>
          <a:p>
            <a:r>
              <a:rPr lang="en-US" sz="1200" dirty="0"/>
              <a:t> </a:t>
            </a:r>
          </a:p>
          <a:p>
            <a:pPr lvl="0"/>
            <a:r>
              <a:rPr lang="en-US" sz="1200" dirty="0"/>
              <a:t>Provide a publically available written plan of steps the institution takes to ensure access to necessary health services when a student reports sexual assault or domestic violence, to include transportation plans for the student if no appropriate medical facility is available on campus.</a:t>
            </a:r>
          </a:p>
          <a:p>
            <a:pPr lvl="0"/>
            <a:r>
              <a:rPr lang="en-US" sz="1200" dirty="0"/>
              <a:t>Provide campus health centers with training regarding sexual assault and domestic abuse, with special focus on trauma response, victim dynamics, and short term and long-term health consequences. Encourage on-campus availability to sexual assault nurse-examiners (SANE) and sexual assault forensic examiners (SAFE).</a:t>
            </a:r>
          </a:p>
          <a:p>
            <a:pPr lvl="0"/>
            <a:r>
              <a:rPr lang="en-US" sz="1200" dirty="0"/>
              <a:t>Provide a publically available memo of understanding with local healthcare facilities and providers that have specialized training in medical care for patients presenting with a report of sexual assault or domestic violence, to include access to SANE/SAFEs.</a:t>
            </a:r>
          </a:p>
          <a:p>
            <a:r>
              <a:rPr lang="en-US" sz="1200" dirty="0"/>
              <a:t> </a:t>
            </a:r>
          </a:p>
          <a:p>
            <a:r>
              <a:rPr lang="en-US" sz="1200" b="1" u="sng" dirty="0"/>
              <a:t>Forensic Science Education Support </a:t>
            </a:r>
          </a:p>
          <a:p>
            <a:r>
              <a:rPr lang="en-US" sz="1200" dirty="0"/>
              <a:t> </a:t>
            </a:r>
          </a:p>
          <a:p>
            <a:r>
              <a:rPr lang="en-US" sz="1200" dirty="0"/>
              <a:t>Forensic science requires a highly educated community and thus requires a strong forensic science educational community.  The Technical Working Group on Education (TWGED) generated a report in 2004 (attached) which eventuated in FEPAC and which particularly emphasized that Forensic Science education should be laboratory-based and not a glorified criminal justice degree.  These students will go into laboratories and know how to use the equipment.  Forensic science educational programs need instruments for education and training.  Science education is notoriously expensive compared to English, History, or Math classes, because resources are required for labs and for research.  More than anything else, funds are needed for instrumentation costs (often $150-$250K per instrument).  Furthermore, since forensic science is quintessentially interdisciplinary because it applies all areas of science to the evidence; the instrumentation needs of forensic science is very broad.  Student tuition will not cover these expenses.  Research grant solicitations specifically exclude instrumentation as the primary purpose for the grant.  There is no current place for universities to apply for funding for forensic science education support, particularly for instrumentation.  </a:t>
            </a:r>
          </a:p>
          <a:p>
            <a:r>
              <a:rPr lang="en-US" sz="1200" dirty="0"/>
              <a:t> </a:t>
            </a:r>
          </a:p>
        </p:txBody>
      </p:sp>
    </p:spTree>
    <p:extLst>
      <p:ext uri="{BB962C8B-B14F-4D97-AF65-F5344CB8AC3E}">
        <p14:creationId xmlns:p14="http://schemas.microsoft.com/office/powerpoint/2010/main" val="3284687374"/>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UIDATA" val="&lt;database version=&quot;10.0&quot;&gt;&lt;object type=&quot;1&quot; unique_id=&quot;10001&quot;&gt;&lt;object type=&quot;2&quot; unique_id=&quot;10002&quot;&gt;&lt;object type=&quot;3&quot; unique_id=&quot;10003&quot;&gt;&lt;property id=&quot;20148&quot; value=&quot;5&quot;/&gt;&lt;property id=&quot;20300&quot; value=&quot;Slide 1 - &amp;quot;Consortium of Forensic Science Organizations&amp;quot;&quot;/&gt;&lt;property id=&quot;20307&quot; value=&quot;256&quot;/&gt;&lt;/object&gt;&lt;object type=&quot;3&quot; unique_id=&quot;10004&quot;&gt;&lt;property id=&quot;20148&quot; value=&quot;5&quot;/&gt;&lt;property id=&quot;20300&quot; value=&quot;Slide 3 - &amp;quot;2015 Commitments To Boards&amp;quot;&quot;/&gt;&lt;property id=&quot;20307&quot; value=&quot;257&quot;/&gt;&lt;/object&gt;&lt;object type=&quot;3&quot; unique_id=&quot;10005&quot;&gt;&lt;property id=&quot;20148&quot; value=&quot;5&quot;/&gt;&lt;property id=&quot;20300&quot; value=&quot;Slide 11 - &amp;quot;2016 DRAFT Strategic Plan&amp;quot;&quot;/&gt;&lt;property id=&quot;20307&quot; value=&quot;258&quot;/&gt;&lt;/object&gt;&lt;object type=&quot;3&quot; unique_id=&quot;10006&quot;&gt;&lt;property id=&quot;20148&quot; value=&quot;5&quot;/&gt;&lt;property id=&quot;20300&quot; value=&quot;Slide 22 - &amp;quot;Justice For All&amp;quot;&quot;/&gt;&lt;property id=&quot;20307&quot; value=&quot;259&quot;/&gt;&lt;/object&gt;&lt;object type=&quot;3&quot; unique_id=&quot;10007&quot;&gt;&lt;property id=&quot;20148&quot; value=&quot;5&quot;/&gt;&lt;property id=&quot;20300&quot; value=&quot;Slide 24 - &amp;quot;Justice For All: Coverdell&amp;quot;&quot;/&gt;&lt;property id=&quot;20307&quot; value=&quot;260&quot;/&gt;&lt;/object&gt;&lt;object type=&quot;3&quot; unique_id=&quot;10008&quot;&gt;&lt;property id=&quot;20148&quot; value=&quot;5&quot;/&gt;&lt;property id=&quot;20300&quot; value=&quot;Slide 25 - &amp;quot;Justice For All: Coverdell&amp;quot;&quot;/&gt;&lt;property id=&quot;20307&quot; value=&quot;261&quot;/&gt;&lt;/object&gt;&lt;object type=&quot;3&quot; unique_id=&quot;10009&quot;&gt;&lt;property id=&quot;20148&quot; value=&quot;5&quot;/&gt;&lt;property id=&quot;20300&quot; value=&quot;Slide 26 - &amp;quot;Sexual Assault Survivors&amp;quot;&quot;/&gt;&lt;property id=&quot;20307&quot; value=&quot;262&quot;/&gt;&lt;/object&gt;&lt;object type=&quot;3&quot; unique_id=&quot;10010&quot;&gt;&lt;property id=&quot;20148&quot; value=&quot;5&quot;/&gt;&lt;property id=&quot;20300&quot; value=&quot;Slide 20 - &amp;quot;Forensic Advancement…&amp;quot;&quot;/&gt;&lt;property id=&quot;20307&quot; value=&quot;263&quot;/&gt;&lt;/object&gt;&lt;object type=&quot;3&quot; unique_id=&quot;10011&quot;&gt;&lt;property id=&quot;20148&quot; value=&quot;5&quot;/&gt;&lt;property id=&quot;20300&quot; value=&quot;Slide 21 - &amp;quot;Old Rockefeller = New Forensic Research and Standards Bill&amp;quot;&quot;/&gt;&lt;property id=&quot;20307&quot; value=&quot;264&quot;/&gt;&lt;/object&gt;&lt;object type=&quot;3&quot; unique_id=&quot;10012&quot;&gt;&lt;property id=&quot;20148&quot; value=&quot;5&quot;/&gt;&lt;property id=&quot;20300&quot; value=&quot;Slide 30 - &amp;quot;Potential Cognitive Bias Bill&amp;quot;&quot;/&gt;&lt;property id=&quot;20307&quot; value=&quot;265&quot;/&gt;&lt;/object&gt;&lt;object type=&quot;3&quot; unique_id=&quot;10013&quot;&gt;&lt;property id=&quot;20148&quot; value=&quot;5&quot;/&gt;&lt;property id=&quot;20300&quot; value=&quot;Slide 32 - &amp;quot;Action Items:&amp;quot;&quot;/&gt;&lt;property id=&quot;20307&quot; value=&quot;266&quot;/&gt;&lt;/object&gt;&lt;object type=&quot;3&quot; unique_id=&quot;10118&quot;&gt;&lt;property id=&quot;20148&quot; value=&quot;5&quot;/&gt;&lt;property id=&quot;20300&quot; value=&quot;Slide 15 - &amp;quot;2015 Involvement&amp;quot;&quot;/&gt;&lt;property id=&quot;20307&quot; value=&quot;269&quot;/&gt;&lt;/object&gt;&lt;object type=&quot;3&quot; unique_id=&quot;10119&quot;&gt;&lt;property id=&quot;20148&quot; value=&quot;5&quot;/&gt;&lt;property id=&quot;20300&quot; value=&quot;Slide 19 - &amp;quot;Where is the forensic advancement bill…&amp;quot;&quot;/&gt;&lt;property id=&quot;20307&quot; value=&quot;270&quot;/&gt;&lt;/object&gt;&lt;object type=&quot;3&quot; unique_id=&quot;10120&quot;&gt;&lt;property id=&quot;20148&quot; value=&quot;5&quot;/&gt;&lt;property id=&quot;20300&quot; value=&quot;Slide 27 - &amp;quot;Sexual Assault Survivors&amp;quot;&quot;/&gt;&lt;property id=&quot;20307&quot; value=&quot;267&quot;/&gt;&lt;/object&gt;&lt;object type=&quot;3&quot; unique_id=&quot;10217&quot;&gt;&lt;property id=&quot;20148&quot; value=&quot;5&quot;/&gt;&lt;property id=&quot;20300&quot; value=&quot;Slide 13 - &amp;quot;2015 Achievements&amp;quot;&quot;/&gt;&lt;property id=&quot;20307&quot; value=&quot;271&quot;/&gt;&lt;/object&gt;&lt;object type=&quot;3&quot; unique_id=&quot;10286&quot;&gt;&lt;property id=&quot;20148&quot; value=&quot;5&quot;/&gt;&lt;property id=&quot;20300&quot; value=&quot;Slide 12 - &amp;quot;Public Documents Published&amp;quot;&quot;/&gt;&lt;property id=&quot;20307&quot; value=&quot;272&quot;/&gt;&lt;/object&gt;&lt;object type=&quot;3&quot; unique_id=&quot;10341&quot;&gt;&lt;property id=&quot;20148&quot; value=&quot;5&quot;/&gt;&lt;property id=&quot;20300&quot; value=&quot;Slide 4 - &amp;quot;Approach 2015&amp;quot;&quot;/&gt;&lt;property id=&quot;20307&quot; value=&quot;273&quot;/&gt;&lt;/object&gt;&lt;object type=&quot;3&quot; unique_id=&quot;10399&quot;&gt;&lt;property id=&quot;20148&quot; value=&quot;5&quot;/&gt;&lt;property id=&quot;20300&quot; value=&quot;Slide 14 - &amp;quot;Federal Legislators 2015&amp;quot;&quot;/&gt;&lt;property id=&quot;20307&quot; value=&quot;274&quot;/&gt;&lt;/object&gt;&lt;object type=&quot;3&quot; unique_id=&quot;10640&quot;&gt;&lt;property id=&quot;20148&quot; value=&quot;5&quot;/&gt;&lt;property id=&quot;20300&quot; value=&quot;Slide 16 - &amp;quot;FY2017 FEDERAL BUDGET PROPOSAL&amp;quot;&quot;/&gt;&lt;property id=&quot;20307&quot; value=&quot;275&quot;/&gt;&lt;/object&gt;&lt;object type=&quot;3&quot; unique_id=&quot;10796&quot;&gt;&lt;property id=&quot;20148&quot; value=&quot;5&quot;/&gt;&lt;property id=&quot;20300&quot; value=&quot;Slide 29 - &amp;quot;Reducing Sudden and Unexpected Deaths in Infants and Children Act&amp;quot;&quot;/&gt;&lt;property id=&quot;20307&quot; value=&quot;277&quot;/&gt;&lt;/object&gt;&lt;object type=&quot;3&quot; unique_id=&quot;10890&quot;&gt;&lt;property id=&quot;20148&quot; value=&quot;5&quot;/&gt;&lt;property id=&quot;20300&quot; value=&quot;Slide 23 - &amp;quot;Coverdell Funding&amp;quot;&quot;/&gt;&lt;property id=&quot;20307&quot; value=&quot;279&quot;/&gt;&lt;/object&gt;&lt;object type=&quot;3&quot; unique_id=&quot;11016&quot;&gt;&lt;property id=&quot;20148&quot; value=&quot;5&quot;/&gt;&lt;property id=&quot;20300&quot; value=&quot;Slide 2 - &amp;quot;The Consortium of Forensic Science Organizations (CFSO) &amp;quot;&quot;/&gt;&lt;property id=&quot;20307&quot; value=&quot;280&quot;/&gt;&lt;/object&gt;&lt;object type=&quot;3&quot; unique_id=&quot;11693&quot;&gt;&lt;property id=&quot;20148&quot; value=&quot;5&quot;/&gt;&lt;property id=&quot;20300&quot; value=&quot;Slide 17 - &amp;quot;FY2017 FEDERAL BUDGET PROPOSAL&amp;quot;&quot;/&gt;&lt;property id=&quot;20307&quot; value=&quot;290&quot;/&gt;&lt;/object&gt;&lt;object type=&quot;3&quot; unique_id=&quot;11905&quot;&gt;&lt;property id=&quot;20148&quot; value=&quot;5&quot;/&gt;&lt;property id=&quot;20300&quot; value=&quot;Slide 5 - &amp;quot;Developing Legislative Priority Document 2015 (FY2016)&amp;quot;&quot;/&gt;&lt;property id=&quot;20307&quot; value=&quot;291&quot;/&gt;&lt;/object&gt;&lt;object type=&quot;3&quot; unique_id=&quot;12194&quot;&gt;&lt;property id=&quot;20148&quot; value=&quot;5&quot;/&gt;&lt;property id=&quot;20300&quot; value=&quot;Slide 6 - &amp;quot;Legislative Priorities 2015&amp;quot;&quot;/&gt;&lt;property id=&quot;20307&quot; value=&quot;296&quot;/&gt;&lt;/object&gt;&lt;object type=&quot;3&quot; unique_id=&quot;12195&quot;&gt;&lt;property id=&quot;20148&quot; value=&quot;5&quot;/&gt;&lt;property id=&quot;20300&quot; value=&quot;Slide 7 - &amp;quot;Legislative Priorities 2015 (pg 2)&amp;quot;&quot;/&gt;&lt;property id=&quot;20307&quot; value=&quot;292&quot;/&gt;&lt;/object&gt;&lt;object type=&quot;3&quot; unique_id=&quot;12196&quot;&gt;&lt;property id=&quot;20148&quot; value=&quot;5&quot;/&gt;&lt;property id=&quot;20300&quot; value=&quot;Slide 8 - &amp;quot;Legislative Priorities 2015 (pg 3)&amp;quot;&quot;/&gt;&lt;property id=&quot;20307&quot; value=&quot;293&quot;/&gt;&lt;/object&gt;&lt;object type=&quot;3&quot; unique_id=&quot;12197&quot;&gt;&lt;property id=&quot;20148&quot; value=&quot;5&quot;/&gt;&lt;property id=&quot;20300&quot; value=&quot;Slide 9 - &amp;quot;Legislative Priorities 2015 (pg 4)&amp;quot;&quot;/&gt;&lt;property id=&quot;20307&quot; value=&quot;294&quot;/&gt;&lt;/object&gt;&lt;object type=&quot;3&quot; unique_id=&quot;12198&quot;&gt;&lt;property id=&quot;20148&quot; value=&quot;5&quot;/&gt;&lt;property id=&quot;20300&quot; value=&quot;Slide 10 - &amp;quot;Legislative Priorities 2015 (pg 5)&amp;quot;&quot;/&gt;&lt;property id=&quot;20307&quot; value=&quot;295&quot;/&gt;&lt;/object&gt;&lt;object type=&quot;3&quot; unique_id=&quot;13142&quot;&gt;&lt;property id=&quot;20148&quot; value=&quot;5&quot;/&gt;&lt;property id=&quot;20300&quot; value=&quot;Slide 18 - &amp;quot;Proposed CFSO Funding Approach:&amp;quot;&quot;/&gt;&lt;property id=&quot;20307&quot; value=&quot;297&quot;/&gt;&lt;/object&gt;&lt;object type=&quot;3&quot; unique_id=&quot;13270&quot;&gt;&lt;property id=&quot;20148&quot; value=&quot;5&quot;/&gt;&lt;property id=&quot;20300&quot; value=&quot;Slide 31 - &amp;quot;Benefit to Member Organizations:&amp;quot;&quot;/&gt;&lt;property id=&quot;20307&quot; value=&quot;298&quot;/&gt;&lt;/object&gt;&lt;object type=&quot;3&quot; unique_id=&quot;13398&quot;&gt;&lt;property id=&quot;20148&quot; value=&quot;5&quot;/&gt;&lt;property id=&quot;20300&quot; value=&quot;Slide 28 - &amp;quot;Combat Heroin Bill&amp;quot;&quot;/&gt;&lt;property id=&quot;20307&quot; value=&quot;299&quot;/&gt;&lt;/object&gt;&lt;/object&gt;&lt;object type=&quot;8&quot; unique_id=&quot;10026&quot;&gt;&lt;/object&gt;&lt;/object&gt;&lt;/database&gt;"/>
  <p:tag name="SECTOMILLISECCONVERTED" val="1"/>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djacency">
  <a:themeElements>
    <a:clrScheme name="Breeze">
      <a:dk1>
        <a:sysClr val="windowText" lastClr="000000"/>
      </a:dk1>
      <a:lt1>
        <a:sysClr val="window" lastClr="FFFFFF"/>
      </a:lt1>
      <a:dk2>
        <a:srgbClr val="09213B"/>
      </a:dk2>
      <a:lt2>
        <a:srgbClr val="D5EDF4"/>
      </a:lt2>
      <a:accent1>
        <a:srgbClr val="2C7C9F"/>
      </a:accent1>
      <a:accent2>
        <a:srgbClr val="244A58"/>
      </a:accent2>
      <a:accent3>
        <a:srgbClr val="E2751D"/>
      </a:accent3>
      <a:accent4>
        <a:srgbClr val="FFB400"/>
      </a:accent4>
      <a:accent5>
        <a:srgbClr val="7EB606"/>
      </a:accent5>
      <a:accent6>
        <a:srgbClr val="C00000"/>
      </a:accent6>
      <a:hlink>
        <a:srgbClr val="7030A0"/>
      </a:hlink>
      <a:folHlink>
        <a:srgbClr val="00B0F0"/>
      </a:folHlink>
    </a:clrScheme>
    <a:fontScheme name="Adjacency">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jacency">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Adjacency.thmx</Template>
  <TotalTime>0</TotalTime>
  <Words>2356</Words>
  <Application>Microsoft Office PowerPoint</Application>
  <PresentationFormat>On-screen Show (4:3)</PresentationFormat>
  <Paragraphs>360</Paragraphs>
  <Slides>32</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32</vt:i4>
      </vt:variant>
    </vt:vector>
  </HeadingPairs>
  <TitlesOfParts>
    <vt:vector size="39" baseType="lpstr">
      <vt:lpstr>MS Mincho</vt:lpstr>
      <vt:lpstr>Arial</vt:lpstr>
      <vt:lpstr>Calibri</vt:lpstr>
      <vt:lpstr>Calibri Light</vt:lpstr>
      <vt:lpstr>Cambria</vt:lpstr>
      <vt:lpstr>Times New Roman</vt:lpstr>
      <vt:lpstr>Adjacency</vt:lpstr>
      <vt:lpstr>Consortium of Forensic Science Organizations</vt:lpstr>
      <vt:lpstr>The Consortium of Forensic Science Organizations (CFSO) </vt:lpstr>
      <vt:lpstr>2015 Commitments To Boards</vt:lpstr>
      <vt:lpstr>Approach 2015</vt:lpstr>
      <vt:lpstr>Developing Legislative Priority Document 2015 (FY2016)</vt:lpstr>
      <vt:lpstr>Legislative Priorities 2015</vt:lpstr>
      <vt:lpstr>Legislative Priorities 2015 (pg 2)</vt:lpstr>
      <vt:lpstr>Legislative Priorities 2015 (pg 3)</vt:lpstr>
      <vt:lpstr>Legislative Priorities 2015 (pg 4)</vt:lpstr>
      <vt:lpstr>Legislative Priorities 2015 (pg 5)</vt:lpstr>
      <vt:lpstr>2016 DRAFT Strategic Plan</vt:lpstr>
      <vt:lpstr>Public Documents Published</vt:lpstr>
      <vt:lpstr>2015 Achievements</vt:lpstr>
      <vt:lpstr>Federal Legislators 2015</vt:lpstr>
      <vt:lpstr>2015 Involvement</vt:lpstr>
      <vt:lpstr>FY2017 FEDERAL BUDGET PROPOSAL</vt:lpstr>
      <vt:lpstr>FY2017 FEDERAL BUDGET PROPOSAL</vt:lpstr>
      <vt:lpstr>Proposed CFSO Funding Approach:</vt:lpstr>
      <vt:lpstr>Where is the forensic advancement bill…</vt:lpstr>
      <vt:lpstr>Forensic Advancement…</vt:lpstr>
      <vt:lpstr>Old Rockefeller = New Forensic Research and Standards Bill</vt:lpstr>
      <vt:lpstr>Justice For All</vt:lpstr>
      <vt:lpstr>Coverdell Funding</vt:lpstr>
      <vt:lpstr>Justice For All: Coverdell</vt:lpstr>
      <vt:lpstr>Justice For All: Coverdell</vt:lpstr>
      <vt:lpstr>Sexual Assault Survivors</vt:lpstr>
      <vt:lpstr>Sexual Assault Survivors</vt:lpstr>
      <vt:lpstr>Combat Heroin Bill</vt:lpstr>
      <vt:lpstr>Reducing Sudden and Unexpected Deaths in Infants and Children Act</vt:lpstr>
      <vt:lpstr>Potential Cognitive Bias Bill</vt:lpstr>
      <vt:lpstr>Benefit to Member Organizations:</vt:lpstr>
      <vt:lpstr>Action Items:</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2016-03-01T21:06:14Z</dcterms:created>
  <dcterms:modified xsi:type="dcterms:W3CDTF">2016-03-02T18:08:04Z</dcterms:modified>
</cp:coreProperties>
</file>